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今天这场分享，我们不打算堆参数，只想把一件事讲透：一把完全不用电池的 NFC 锁，是怎么从理论一路做到结构的。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它的能量全部来自手机靠近时的那一小段射频场，所以你以前见过的"拿公版模组拼一拼"的做法，在这里天然走不通。接下来的十几分钟，我会把我们的全链路自研路径，一个环节一个环节摊开给大家看。</a:t>
            </a:r>
            <a:endParaRPr 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整个分享分四步走，大家可以把它理解成一条从"为什么难"推到"凭什么行"的链条。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先看行业共同的困局，再进入全链路设计的四个环节，接着用实测数据做验证，最后落到延伸能力和核心价值。每一章都只回答一个问题，听完你就能判断这套方案值不值得往下谈。</a:t>
            </a:r>
            <a:endParaRPr 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第一章，我们先把问题的根挖出来。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无源锁的开锁能量完全来自手机射频场，这句话听着简单，但它决定了一件事——能量预算天生紧张，任何一点浪费都会被放大成"打不开"。所以后面要讲的每一个设计选择，其实都是围着这条约束在做取舍。</a:t>
            </a:r>
            <a:endParaRPr 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先看行业里几乎每家都会碰到的三件事。第一件是开锁成功率不稳——不同手机的 NFC 输出功率差异很大，同一把锁换一台手机，表现就可能波动，这是公版方案跨机型最典型的痛点。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第二件是极端环境，低温和潮湿会让能量损耗骤增，本来就紧张的能量预算一旦不够，开锁就会直接失败；第三件是形态，为了凑够取能，线圈被迫做大，产品就很难小型化，也很难做出差异。三个问题看起来不一样，其实都指向同一个根源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开锁能量全部来自手机射频场，能量预算是极度紧张的。所以只在公版模组上小修小补，基本触不到真正的瓶颈——这也正是我们下一页要讲的破局思路。</a:t>
            </a:r>
            <a:endParaRPr 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接着上一页的根源往下推：无源锁的性能天花板，本质上等于取能效率乘以芯片功耗、再乘以机械动作行程，三者必须同时对齐，任何一环掉队，整体表现就被拖住。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这就解释了为什么市面上只做模组组装的方案很难突破——它们只能在公版模组上小修小补，动的都是外围，碰不到能量瓶颈本身。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而全链路自研的价值，是从仿真阶段就为能量预算做全局最优，再逐环节收敛验证。换句话说，我们不是把四个环节分别优化，而是把它们当成一件事来设计，这也是后面四章要逐个展开的内容。</a:t>
            </a:r>
            <a:endParaRPr 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上一章我们把问题说到底了：无源锁的一切性能差异，都来自手机射频场里那一点点能量。接下来这一章，我们把这件难事拆成四个环节来看——理论仿真、硬件定制、结构专利、软件适配。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需要说明的是，这四个环节不是四条并行的产品线，而是同一条链路上的连续动作：先把能量算清楚，再决定硬件怎么做，然后才是结构和软件。任何一环脱钩，前面辛苦留出来的余量就白留了，所以我们坚持全链路都自己做。</a:t>
            </a:r>
            <a:endParaRPr 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先讲第一步。在动手画板子之前，我们把射频能量先算透，因为这一层算不清楚，后面所有设计都是在猜。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具体做法是用磁流体力学和有限元流体力学做仿真，去看 13.56MHz 频段下场强是怎么分布的，再从中挑出取能效率最高的线圈拓扑。这一步的价值不只是选型：金属外壳、安装背板，还有温湿度带来的损耗，都能在仿真阶段提前预判，余量也就提前留出来了。实测也印证了这个方向——六款不同形状的线圈，全部在 700 毫秒内充能到能量峰值。</a:t>
            </a:r>
            <a:endParaRPr 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线圈能取到多少能量是一回事，这些能量能不能全部用在动作上，是另一回事，这就是硬件深度定制要解决的问题。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我们把三个动作绑在一起看：换一颗为短时脉冲工作模式裁剪过的低功耗主控，把待机和触发功耗压下来；用双电容分别储备解锁和加锁的能量，达到阈值才触发，避免动作做到一半失败；再做天线阻抗匹配，让跨机型的输出功率区间里都保持较高的取能效率。这三件事其实是同一笔能量预算的不同花法，任何一项放松，用户感受到的就是开锁成功率的波动。</a:t>
            </a:r>
            <a:endParaRPr 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结构这一环，我们先请大家看表格里的三种形态。挂锁、U 形锁、线锁用的都是 XNWEYN 自有的实用新型结构，其中线锁在目前的 NFC 无源锁市场里还算一个空白品类。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为什么反复强调“自有结构”？因为户外的防水防尘，我们是把它做进结构里的，而不是等产品出来再靠打胶去补——这也是表格里“非常规结构设计”这一列的真正含义。表格下面这行结论说的是同一件事：经有限元力学分析优化后，结构面向高温、严寒、冰冻、水淋、多尘这些环境来设计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专利号建议大家以国家知识产权局的公开数据复核，这一点我们不做过度的表述。</a:t>
            </a:r>
            <a:endParaRPr 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硬件之后是软件，这一页想说明的是，三件事其实构成了一个闭环。第一件是认证安全，解决“每一次开锁是不是可信”，每次开锁动态生成独立密钥，并支持国密加密体系的深度适配。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第二件是权限管理，解决“谁在什么时候能开”，App 和微信小程序都能远程授权、设置临时限时权限；第三件是记录追溯，解决“开过之后能不能查”，开锁记录云端留存，异常开锁实时提醒。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这三项都是我们自主开发的，不依赖第三方开源方案，也不依赖第三方云服务，数据留在一个自己可控的链路里。对客户来说，这意味安全、权限和迭代节奏不会被外部方案的排期牵着走。</a:t>
            </a:r>
            <a:endParaRPr lang="zh-C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接下来我们进入第三章，换个角度看这件事——看数据。前两章讲的是设计和结构，这一章要回答的是，它真正跑出来是什么结果。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在给数字之前有一个前提必须先讲清楚：很多同行公开的数字，测试条件和方法并没有披露，口径并不统一，直接横向比较其实没有意义。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所以这一章我们尽量用可复现的实测口径来呈现，也把行业公开宣传口径并列摆出来，让大家自己判断哪些是有支撑的、哪些还需要再验证。</a:t>
            </a:r>
            <a:endParaRPr lang="zh-C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这一页我把两套口径并排放在一起，请大家先看左边这一列，它是 XNWEYN 的实测数据，由用户实际测得：六款不同形状的线圈，都能在七百毫秒内充能到能量峰值，平均开锁时间落在一点二到一点五秒之间。右边这一列是行业公开的宣传口径，同样是充能这项指标，有的方案干脆没有公开，有的则在开锁时间上同时出现「一秒以内」和「三百毫秒级」两种说法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需要特别说明的是，两边数字背后的测试条件并不统一，我刚才念到的数值不能直接横向比较。所以这一页真正想给出的建议是：先约定一套统一的测试方法，复测之后再下横向结论，这对客户和评审都是更负责任的做法。</a:t>
            </a:r>
            <a:endParaRPr lang="zh-CN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接着看环境这一块，我们把客户最关心的四种极端条件逐项拆开来看。高温、严寒与冰冻、水淋、多尘，每一项都对应一条明确的设计要求和一条结构层面的设计依据——比如水淋靠的是拼接缝与转轴处的迷宫式防水路径，多尘靠的是传动路径的封闭设计，都是结构本身在解决问题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这里有一个容易被忽略的差别：这些都是前置的结构设计，而不是产品做完之后再补一层密封件。当然也要如实说明，逐项的环境实测报告还需要官方提供，我们不会把设计依据直接说成实测结论。</a:t>
            </a:r>
            <a:endParaRPr lang="zh-CN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前面几章，我们讲的其实都是无源锁这一件事。到了第四章，我想换一个角度：同一套从理论仿真走到硬件、结构、软件的全链路能力，并不只服务于锁这一类产品。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接下来两页会看到，这套能力可以延伸到医疗电子等定制硬件，也可以按客户的约定来处理专利与知识产权的归属。换句话说，我们交付的不只是一款产品，更是一种可以复用的设计方式。</a:t>
            </a:r>
            <a:endParaRPr lang="zh-CN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讲完实测和对比，客户经常会追问一句：这套能力是不是只够做锁？其实不是。我们这条链路是把射频与低功耗硬件、结构设计，连上嵌入式和上位机软件一起打通的，所以把锁这个品类做透之后，同样的方法可以直接搬到别的定制硬件上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不只是门锁这一块，医疗、工业、家用等方向的电子项目，我们都能承接整套开发，从硬件、结构到软件一次交付，走的还是同一套研发流程。至于大家最在意的归属问题，专利和知识产权怎么分，完全可以按你们的要求来约定，这也是 ODM 受托设计里很常规的做法。换句话说，你们买到的不是一款现成产品，而是一条可以继续往下走的研发能力。</a:t>
            </a:r>
            <a:endParaRPr lang="zh-CN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如果今天只带走三个词，我希望是可靠性、差异化、长期可控。可靠性不是靠说的，充能和开锁的表现都有实测数据可查，极端环境也是从结构设计阶段就一项项对齐，而不是等出了问题再补密封件。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差异化体现在我们手里有别人还没有的空白品类，比如 NFC 线锁，这样竞争就不必挤在公版方案里拼价格。长期可控是最后一道保险，从理论仿真到软件全是自研，迭代节奏和知识产权风险都握在自己手上。对客户来说，这三条其实就构成了选型时最该看的依据。</a:t>
            </a:r>
            <a:endParaRPr lang="zh-CN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今天最后想留给大家一句话：全链路原创设计的价值，不在于我们做了多少个环节，而在于让无源锁原本被能量限制住的那些优势，真的能落到产品上、落到使用现场里。</a:t>
            </a:r>
            <a:endParaRPr lang="zh-CN" dirty="0"/>
          </a:p>
          <a:p>
            <a:endParaRPr lang="zh-CN" dirty="0"/>
          </a:p>
          <a:p>
            <a:r>
              <a:rPr lang="zh-CN" dirty="0"/>
              <a:t>另外也说明一下，今天页面上出现的每一个数字，我们都标清了来源，哪些是实测、哪些是厂商口径、哪些还需要复核，都写在了页脚。后续如果你们有具体的机型矩阵或者定制需求，我们可以用统一的口径再复测一轮，把结论落到你们自己的场景里去。谢谢大家。</a:t>
            </a:r>
            <a:endParaRPr 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A1A2E"/>
              </a:gs>
              <a:gs pos="50000">
                <a:srgbClr val="16213E"/>
              </a:gs>
              <a:gs pos="100000">
                <a:srgbClr val="0F0F1A"/>
              </a:gs>
            </a:gsLst>
            <a:lin ang="2700000" scaled="1"/>
          </a:gradFill>
          <a:ln>
            <a:noFill/>
          </a:ln>
        </p:spPr>
      </p:sp>
      <p:grpSp>
        <p:nvGrpSpPr>
          <p:cNvPr id="9" name="Group 9"/>
          <p:cNvGrpSpPr/>
          <p:nvPr/>
        </p:nvGrpSpPr>
        <p:grpSpPr>
          <a:xfrm>
            <a:off x="9867900" y="3962400"/>
            <a:ext cx="2095500" cy="2095500"/>
            <a:chOff x="9867900" y="3962400"/>
            <a:chExt cx="2095500" cy="2095500"/>
          </a:xfrm>
        </p:grpSpPr>
        <p:sp>
          <p:nvSpPr>
            <p:cNvPr id="4" name="Freeform 4"/>
            <p:cNvSpPr/>
            <p:nvPr/>
          </p:nvSpPr>
          <p:spPr>
            <a:xfrm>
              <a:off x="11391900" y="5486400"/>
              <a:ext cx="571500" cy="571500"/>
            </a:xfrm>
            <a:custGeom>
              <a:avLst/>
              <a:gdLst/>
              <a:ahLst/>
              <a:cxnLst/>
              <a:rect l="l" t="t" r="r" b="b"/>
              <a:pathLst>
                <a:path w="571500" h="571500">
                  <a:moveTo>
                    <a:pt x="0" y="571500"/>
                  </a:moveTo>
                  <a:cubicBezTo>
                    <a:pt x="0" y="255869"/>
                    <a:pt x="255869" y="0"/>
                    <a:pt x="571500" y="0"/>
                  </a:cubicBezTo>
                </a:path>
              </a:pathLst>
            </a:custGeom>
            <a:noFill/>
            <a:ln w="14288">
              <a:solidFill>
                <a:srgbClr val="4A90D9">
                  <a:alpha val="12000"/>
                </a:srgbClr>
              </a:solidFill>
            </a:ln>
          </p:spPr>
        </p:sp>
        <p:sp>
          <p:nvSpPr>
            <p:cNvPr id="5" name="Freeform 5"/>
            <p:cNvSpPr/>
            <p:nvPr/>
          </p:nvSpPr>
          <p:spPr>
            <a:xfrm>
              <a:off x="11010900" y="5105400"/>
              <a:ext cx="952500" cy="952500"/>
            </a:xfrm>
            <a:custGeom>
              <a:avLst/>
              <a:gdLst/>
              <a:ahLst/>
              <a:cxnLst/>
              <a:rect l="l" t="t" r="r" b="b"/>
              <a:pathLst>
                <a:path w="952500" h="952500">
                  <a:moveTo>
                    <a:pt x="0" y="952500"/>
                  </a:moveTo>
                  <a:cubicBezTo>
                    <a:pt x="0" y="426449"/>
                    <a:pt x="426449" y="0"/>
                    <a:pt x="952500" y="0"/>
                  </a:cubicBezTo>
                </a:path>
              </a:pathLst>
            </a:custGeom>
            <a:noFill/>
            <a:ln w="14288">
              <a:solidFill>
                <a:srgbClr val="D97757">
                  <a:alpha val="12000"/>
                </a:srgbClr>
              </a:solidFill>
            </a:ln>
          </p:spPr>
        </p:sp>
        <p:sp>
          <p:nvSpPr>
            <p:cNvPr id="6" name="Freeform 6"/>
            <p:cNvSpPr/>
            <p:nvPr/>
          </p:nvSpPr>
          <p:spPr>
            <a:xfrm>
              <a:off x="10629900" y="4724400"/>
              <a:ext cx="1333500" cy="1333500"/>
            </a:xfrm>
            <a:custGeom>
              <a:avLst/>
              <a:gdLst/>
              <a:ahLst/>
              <a:cxnLst/>
              <a:rect l="l" t="t" r="r" b="b"/>
              <a:pathLst>
                <a:path w="1333500" h="1333500">
                  <a:moveTo>
                    <a:pt x="0" y="1333500"/>
                  </a:moveTo>
                  <a:cubicBezTo>
                    <a:pt x="0" y="597028"/>
                    <a:pt x="597028" y="0"/>
                    <a:pt x="1333500" y="0"/>
                  </a:cubicBezTo>
                </a:path>
              </a:pathLst>
            </a:custGeom>
            <a:noFill/>
            <a:ln w="14288">
              <a:solidFill>
                <a:srgbClr val="4A90D9">
                  <a:alpha val="12000"/>
                </a:srgbClr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10248900" y="434340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1714500"/>
                  </a:moveTo>
                  <a:cubicBezTo>
                    <a:pt x="0" y="767608"/>
                    <a:pt x="767608" y="0"/>
                    <a:pt x="1714500" y="0"/>
                  </a:cubicBezTo>
                </a:path>
              </a:pathLst>
            </a:custGeom>
            <a:noFill/>
            <a:ln w="14288">
              <a:solidFill>
                <a:srgbClr val="D97757">
                  <a:alpha val="12000"/>
                </a:srgbClr>
              </a:solidFill>
            </a:ln>
          </p:spPr>
        </p:sp>
        <p:sp>
          <p:nvSpPr>
            <p:cNvPr id="8" name="Freeform 8"/>
            <p:cNvSpPr/>
            <p:nvPr/>
          </p:nvSpPr>
          <p:spPr>
            <a:xfrm>
              <a:off x="9867900" y="3962400"/>
              <a:ext cx="2095500" cy="2095500"/>
            </a:xfrm>
            <a:custGeom>
              <a:avLst/>
              <a:gdLst/>
              <a:ahLst/>
              <a:cxnLst/>
              <a:rect l="l" t="t" r="r" b="b"/>
              <a:pathLst>
                <a:path w="2095500" h="2095500">
                  <a:moveTo>
                    <a:pt x="0" y="2095500"/>
                  </a:moveTo>
                  <a:cubicBezTo>
                    <a:pt x="0" y="938187"/>
                    <a:pt x="938187" y="0"/>
                    <a:pt x="2095500" y="0"/>
                  </a:cubicBezTo>
                </a:path>
              </a:pathLst>
            </a:custGeom>
            <a:noFill/>
            <a:ln w="14288">
              <a:solidFill>
                <a:srgbClr val="4A90D9">
                  <a:alpha val="12000"/>
                </a:srgbClr>
              </a:solidFill>
            </a:ln>
          </p:spPr>
        </p:sp>
      </p:grpSp>
      <p:sp>
        <p:nvSpPr>
          <p:cNvPr id="10" name="Rectangle 10"/>
          <p:cNvSpPr/>
          <p:nvPr/>
        </p:nvSpPr>
        <p:spPr>
          <a:xfrm>
            <a:off x="571500" y="571500"/>
            <a:ext cx="762000" cy="3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97757"/>
              </a:gs>
              <a:gs pos="100000">
                <a:srgbClr val="E8956F"/>
              </a:gs>
            </a:gsLst>
            <a:lin ang="0" scaled="1"/>
          </a:gra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558165" y="839152"/>
            <a:ext cx="162076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97757"/>
                </a:solidFill>
                <a:latin typeface="Arial" panose="020B0604020202020204"/>
                <a:ea typeface="微软雅黑"/>
                <a:cs typeface="Arial" panose="020B0604020202020204"/>
              </a:rPr>
              <a:t>XNWEYN · 无源 NFC 锁</a:t>
            </a:r>
            <a:endParaRPr lang="zh-CN" sz="1050" b="1" dirty="0">
              <a:solidFill>
                <a:srgbClr val="D97757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3128196" y="2404110"/>
            <a:ext cx="5935609" cy="1258252"/>
            <a:chOff x="3128196" y="2404110"/>
            <a:chExt cx="5935609" cy="1258252"/>
          </a:xfrm>
        </p:grpSpPr>
        <p:sp>
          <p:nvSpPr>
            <p:cNvPr id="12" name="TextBox 12"/>
            <p:cNvSpPr txBox="1"/>
            <p:nvPr/>
          </p:nvSpPr>
          <p:spPr>
            <a:xfrm>
              <a:off x="3128196" y="2404110"/>
              <a:ext cx="5935609" cy="853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XNWEYN 无源 NFC 锁</a:t>
              </a:r>
              <a:endParaRPr lang="zh-CN" sz="42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504849" y="3266122"/>
              <a:ext cx="318230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FFFFF">
                      <a:alphaMod val="85000"/>
                    </a:srgbClr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全链路原创设计优势宣讲</a:t>
              </a:r>
              <a:endParaRPr lang="zh-CN" sz="1950" dirty="0">
                <a:solidFill>
                  <a:srgbClr val="FFFFFF">
                    <a:alphaMod val="85000"/>
                  </a:srgbClr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15" name="Rectangle 15"/>
          <p:cNvSpPr/>
          <p:nvPr/>
        </p:nvSpPr>
        <p:spPr>
          <a:xfrm>
            <a:off x="5143500" y="3905250"/>
            <a:ext cx="1905000" cy="2857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97757"/>
              </a:gs>
              <a:gs pos="100000">
                <a:srgbClr val="E8956F"/>
              </a:gs>
            </a:gsLst>
            <a:lin ang="0" scaled="1"/>
          </a:gradFill>
          <a:ln>
            <a:noFill/>
          </a:ln>
        </p:spPr>
      </p:sp>
      <p:grpSp>
        <p:nvGrpSpPr>
          <p:cNvPr id="17" name="Group 17"/>
          <p:cNvGrpSpPr/>
          <p:nvPr/>
        </p:nvGrpSpPr>
        <p:grpSpPr>
          <a:xfrm>
            <a:off x="4407860" y="4283392"/>
            <a:ext cx="3376279" cy="274320"/>
            <a:chOff x="4407860" y="4283392"/>
            <a:chExt cx="3376279" cy="274320"/>
          </a:xfrm>
        </p:grpSpPr>
        <p:sp>
          <p:nvSpPr>
            <p:cNvPr id="16" name="TextBox 16"/>
            <p:cNvSpPr txBox="1"/>
            <p:nvPr/>
          </p:nvSpPr>
          <p:spPr>
            <a:xfrm>
              <a:off x="4407860" y="4283392"/>
              <a:ext cx="337627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FFFFFF">
                      <a:alphaMod val="70000"/>
                    </a:srgbClr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NFC 近场供电，从理论到结构的全自研</a:t>
              </a:r>
              <a:endParaRPr lang="zh-CN" sz="1350" dirty="0">
                <a:solidFill>
                  <a:srgbClr val="FFFFFF">
                    <a:alphaMod val="70000"/>
                  </a:srgbClr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18" name="Rectangle 18"/>
          <p:cNvSpPr/>
          <p:nvPr/>
        </p:nvSpPr>
        <p:spPr>
          <a:xfrm>
            <a:off x="571500" y="6191250"/>
            <a:ext cx="11049000" cy="9525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558165" y="6363652"/>
            <a:ext cx="135316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XNWEYN · 产品宣讲</a:t>
            </a:r>
            <a:endParaRPr lang="zh-CN" sz="105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gradFill>
            <a:gsLst>
              <a:gs pos="0">
                <a:srgbClr val="D97757"/>
              </a:gs>
              <a:gs pos="100000">
                <a:srgbClr val="E8956F"/>
              </a:gs>
            </a:gsLst>
            <a:lin ang="5400000" scaled="1"/>
          </a:gra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558165" y="410528"/>
            <a:ext cx="55803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D97757"/>
                </a:solidFill>
                <a:latin typeface="Arial" panose="020B0604020202020204"/>
                <a:ea typeface="微软雅黑"/>
                <a:cs typeface="Arial" panose="020B0604020202020204"/>
              </a:rPr>
              <a:t>AGENDA</a:t>
            </a:r>
            <a:endParaRPr lang="zh-CN" sz="1050" b="1" dirty="0">
              <a:solidFill>
                <a:srgbClr val="D97757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39115" y="677228"/>
            <a:ext cx="846868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rPr>
              <a:t>目录</a:t>
            </a:r>
            <a:endParaRPr lang="zh-CN" sz="2550" b="1" dirty="0">
              <a:solidFill>
                <a:srgbClr val="1A1A2E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6" name="Line 6"/>
          <p:cNvSpPr/>
          <p:nvPr/>
        </p:nvSpPr>
        <p:spPr>
          <a:xfrm>
            <a:off x="571500" y="1238250"/>
            <a:ext cx="2286000" cy="9525"/>
          </a:xfrm>
          <a:custGeom>
            <a:avLst/>
            <a:gdLst/>
            <a:ahLst/>
            <a:cxnLst/>
            <a:rect l="l" t="t" r="r" b="b"/>
            <a:pathLst>
              <a:path w="2286000" h="9525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19050">
            <a:solidFill>
              <a:srgbClr val="E2E8F0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628650" y="1743075"/>
            <a:ext cx="3657124" cy="542925"/>
            <a:chOff x="628650" y="1743075"/>
            <a:chExt cx="3657124" cy="542925"/>
          </a:xfrm>
        </p:grpSpPr>
        <p:grpSp>
          <p:nvGrpSpPr>
            <p:cNvPr id="9" name="Group 9"/>
            <p:cNvGrpSpPr/>
            <p:nvPr/>
          </p:nvGrpSpPr>
          <p:grpSpPr>
            <a:xfrm>
              <a:off x="628650" y="1743075"/>
              <a:ext cx="457200" cy="457200"/>
              <a:chOff x="628650" y="1743075"/>
              <a:chExt cx="457200" cy="457200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628650" y="1743075"/>
                <a:ext cx="457200" cy="457200"/>
              </a:xfrm>
              <a:prstGeom prst="ellipse">
                <a:avLst/>
              </a:prstGeom>
              <a:solidFill>
                <a:srgbClr val="D97757"/>
              </a:solidFill>
              <a:ln>
                <a:noFill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52119" y="1883092"/>
                <a:ext cx="210262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b="1" dirty="0">
                    <a:solidFill>
                      <a:srgbClr val="FFFFFF"/>
                    </a:solidFill>
                    <a:latin typeface="Arial" panose="020B0604020202020204"/>
                    <a:ea typeface="微软雅黑"/>
                    <a:cs typeface="Arial" panose="020B0604020202020204"/>
                  </a:rPr>
                  <a:t>01</a:t>
                </a:r>
                <a:endParaRPr lang="zh-CN" sz="135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endParaRPr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1257300" y="1743075"/>
              <a:ext cx="302847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无源锁的行业困局与破局逻辑</a:t>
              </a:r>
              <a:endParaRPr lang="zh-CN" sz="150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61110" y="2042160"/>
              <a:ext cx="195834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能量全部来自手机射频场</a:t>
              </a:r>
              <a:endParaRPr lang="zh-CN" sz="12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28650" y="2695575"/>
            <a:ext cx="4071747" cy="542925"/>
            <a:chOff x="628650" y="2695575"/>
            <a:chExt cx="4071747" cy="542925"/>
          </a:xfrm>
        </p:grpSpPr>
        <p:grpSp>
          <p:nvGrpSpPr>
            <p:cNvPr id="15" name="Group 15"/>
            <p:cNvGrpSpPr/>
            <p:nvPr/>
          </p:nvGrpSpPr>
          <p:grpSpPr>
            <a:xfrm>
              <a:off x="628650" y="2695575"/>
              <a:ext cx="457200" cy="457200"/>
              <a:chOff x="628650" y="2695575"/>
              <a:chExt cx="457200" cy="457200"/>
            </a:xfrm>
          </p:grpSpPr>
          <p:sp>
            <p:nvSpPr>
              <p:cNvPr id="13" name="Ellipse 13"/>
              <p:cNvSpPr/>
              <p:nvPr/>
            </p:nvSpPr>
            <p:spPr>
              <a:xfrm>
                <a:off x="628650" y="2695575"/>
                <a:ext cx="457200" cy="457200"/>
              </a:xfrm>
              <a:prstGeom prst="ellipse">
                <a:avLst/>
              </a:prstGeom>
              <a:solidFill>
                <a:srgbClr val="D97757"/>
              </a:solidFill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26241" y="2835592"/>
                <a:ext cx="262018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b="1" dirty="0">
                    <a:solidFill>
                      <a:srgbClr val="FFFFFF"/>
                    </a:solidFill>
                    <a:latin typeface="Arial" panose="020B0604020202020204"/>
                    <a:ea typeface="微软雅黑"/>
                    <a:cs typeface="Arial" panose="020B0604020202020204"/>
                  </a:rPr>
                  <a:t>02</a:t>
                </a:r>
                <a:endParaRPr lang="zh-CN" sz="135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endParaRPr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257300" y="2695575"/>
              <a:ext cx="279844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全链路原创设计的四个环节</a:t>
              </a:r>
              <a:endParaRPr lang="zh-CN" sz="150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61110" y="2994660"/>
              <a:ext cx="3439287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理论仿真 · 硬件定制 · 结构专利 · 软件适配</a:t>
              </a:r>
              <a:endParaRPr lang="zh-CN" sz="12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28650" y="3648075"/>
            <a:ext cx="3291840" cy="542925"/>
            <a:chOff x="628650" y="3648075"/>
            <a:chExt cx="3291840" cy="542925"/>
          </a:xfrm>
        </p:grpSpPr>
        <p:grpSp>
          <p:nvGrpSpPr>
            <p:cNvPr id="21" name="Group 21"/>
            <p:cNvGrpSpPr/>
            <p:nvPr/>
          </p:nvGrpSpPr>
          <p:grpSpPr>
            <a:xfrm>
              <a:off x="628650" y="3648075"/>
              <a:ext cx="457200" cy="457200"/>
              <a:chOff x="628650" y="3648075"/>
              <a:chExt cx="457200" cy="457200"/>
            </a:xfrm>
          </p:grpSpPr>
          <p:sp>
            <p:nvSpPr>
              <p:cNvPr id="19" name="Ellipse 19"/>
              <p:cNvSpPr/>
              <p:nvPr/>
            </p:nvSpPr>
            <p:spPr>
              <a:xfrm>
                <a:off x="628650" y="3648075"/>
                <a:ext cx="457200" cy="457200"/>
              </a:xfrm>
              <a:prstGeom prst="ellipse">
                <a:avLst/>
              </a:prstGeom>
              <a:solidFill>
                <a:srgbClr val="D97757"/>
              </a:solidFill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726241" y="3788092"/>
                <a:ext cx="262018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b="1" dirty="0">
                    <a:solidFill>
                      <a:srgbClr val="FFFFFF"/>
                    </a:solidFill>
                    <a:latin typeface="Arial" panose="020B0604020202020204"/>
                    <a:ea typeface="微软雅黑"/>
                    <a:cs typeface="Arial" panose="020B0604020202020204"/>
                  </a:rPr>
                  <a:t>03</a:t>
                </a:r>
                <a:endParaRPr lang="zh-CN" sz="135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endParaRP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1257300" y="3648075"/>
              <a:ext cx="2108359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实测数据与对比验证</a:t>
              </a:r>
              <a:endParaRPr lang="zh-CN" sz="150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61110" y="3947160"/>
              <a:ext cx="265938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用可复现的实测口径替代宣传数字</a:t>
              </a:r>
              <a:endParaRPr lang="zh-CN" sz="12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28650" y="4600575"/>
            <a:ext cx="3817620" cy="542925"/>
            <a:chOff x="628650" y="4600575"/>
            <a:chExt cx="3817620" cy="542925"/>
          </a:xfrm>
        </p:grpSpPr>
        <p:grpSp>
          <p:nvGrpSpPr>
            <p:cNvPr id="27" name="Group 27"/>
            <p:cNvGrpSpPr/>
            <p:nvPr/>
          </p:nvGrpSpPr>
          <p:grpSpPr>
            <a:xfrm>
              <a:off x="628650" y="4600575"/>
              <a:ext cx="457200" cy="457200"/>
              <a:chOff x="628650" y="4600575"/>
              <a:chExt cx="457200" cy="457200"/>
            </a:xfrm>
          </p:grpSpPr>
          <p:sp>
            <p:nvSpPr>
              <p:cNvPr id="25" name="Ellipse 25"/>
              <p:cNvSpPr/>
              <p:nvPr/>
            </p:nvSpPr>
            <p:spPr>
              <a:xfrm>
                <a:off x="628650" y="4600575"/>
                <a:ext cx="457200" cy="457200"/>
              </a:xfrm>
              <a:prstGeom prst="ellipse">
                <a:avLst/>
              </a:prstGeom>
              <a:solidFill>
                <a:srgbClr val="D97757"/>
              </a:solidFill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726241" y="4740592"/>
                <a:ext cx="262018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b="1" dirty="0">
                    <a:solidFill>
                      <a:srgbClr val="FFFFFF"/>
                    </a:solidFill>
                    <a:latin typeface="Arial" panose="020B0604020202020204"/>
                    <a:ea typeface="微软雅黑"/>
                    <a:cs typeface="Arial" panose="020B0604020202020204"/>
                  </a:rPr>
                  <a:t>04</a:t>
                </a:r>
                <a:endParaRPr lang="zh-CN" sz="135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1257300" y="4600575"/>
              <a:ext cx="2108359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延伸能力与核心价值</a:t>
              </a:r>
              <a:endParaRPr lang="zh-CN" sz="150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261110" y="4899660"/>
              <a:ext cx="318516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同一套全链路设计能力可复用到更多品类</a:t>
              </a:r>
              <a:endParaRPr lang="zh-CN" sz="12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905750" y="1714500"/>
            <a:ext cx="3714750" cy="4000500"/>
            <a:chOff x="7905750" y="1714500"/>
            <a:chExt cx="3714750" cy="4000500"/>
          </a:xfrm>
        </p:grpSpPr>
        <p:sp>
          <p:nvSpPr>
            <p:cNvPr id="31" name="Rectangle 31"/>
            <p:cNvSpPr/>
            <p:nvPr/>
          </p:nvSpPr>
          <p:spPr>
            <a:xfrm>
              <a:off x="7905750" y="1714500"/>
              <a:ext cx="3714750" cy="4000500"/>
            </a:xfrm>
            <a:prstGeom prst="roundRect">
              <a:avLst>
                <a:gd name="adj" fmla="val 4103"/>
              </a:avLst>
            </a:prstGeom>
            <a:solidFill>
              <a:srgbClr val="F8FAFC"/>
            </a:solidFill>
            <a:ln w="9525">
              <a:solidFill>
                <a:srgbClr val="E2E8F0"/>
              </a:solidFill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8248650" y="2038350"/>
              <a:ext cx="3028950" cy="609600"/>
              <a:chOff x="8248650" y="2038350"/>
              <a:chExt cx="3028950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248650" y="2038350"/>
                <a:ext cx="3028950" cy="609600"/>
              </a:xfrm>
              <a:prstGeom prst="roundRect">
                <a:avLst>
                  <a:gd name="adj" fmla="val 12500"/>
                </a:avLst>
              </a:prstGeom>
              <a:solidFill>
                <a:srgbClr val="FFFFFF"/>
              </a:solidFill>
              <a:ln w="14288">
                <a:solidFill>
                  <a:srgbClr val="E2E8F0"/>
                </a:solidFill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9331928" y="2254568"/>
                <a:ext cx="862393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b="1" dirty="0">
                    <a:solidFill>
                      <a:srgbClr val="1A1A2E"/>
                    </a:solidFill>
                    <a:latin typeface="Arial" panose="020B0604020202020204"/>
                    <a:ea typeface="微软雅黑"/>
                    <a:cs typeface="Arial" panose="020B0604020202020204"/>
                  </a:rPr>
                  <a:t>理论仿真</a:t>
                </a:r>
                <a:endParaRPr lang="zh-CN" sz="13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endParaRPr>
              </a:p>
            </p:txBody>
          </p:sp>
        </p:grpSp>
        <p:sp>
          <p:nvSpPr>
            <p:cNvPr id="35" name="Line 35"/>
            <p:cNvSpPr/>
            <p:nvPr/>
          </p:nvSpPr>
          <p:spPr>
            <a:xfrm>
              <a:off x="9763125" y="2686050"/>
              <a:ext cx="9525" cy="133350"/>
            </a:xfrm>
            <a:custGeom>
              <a:avLst/>
              <a:gdLst/>
              <a:ahLst/>
              <a:cxnLst/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noFill/>
            <a:ln w="14288">
              <a:solidFill>
                <a:srgbClr val="64748B"/>
              </a:solidFill>
            </a:ln>
          </p:spPr>
        </p:sp>
        <p:sp>
          <p:nvSpPr>
            <p:cNvPr id="36" name="Polygon 36"/>
            <p:cNvSpPr/>
            <p:nvPr/>
          </p:nvSpPr>
          <p:spPr>
            <a:xfrm>
              <a:off x="9715500" y="2790825"/>
              <a:ext cx="95250" cy="85725"/>
            </a:xfrm>
            <a:custGeom>
              <a:avLst/>
              <a:gdLst/>
              <a:ahLst/>
              <a:cxnLst/>
              <a:rect l="l" t="t" r="r" b="b"/>
              <a:pathLst>
                <a:path w="95250" h="85725">
                  <a:moveTo>
                    <a:pt x="47625" y="85725"/>
                  </a:moveTo>
                  <a:lnTo>
                    <a:pt x="0" y="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64748B"/>
            </a:solidFill>
            <a:ln>
              <a:noFill/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8248650" y="2914650"/>
              <a:ext cx="3028950" cy="609600"/>
              <a:chOff x="8248650" y="2914650"/>
              <a:chExt cx="3028950" cy="6096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8248650" y="2914650"/>
                <a:ext cx="3028950" cy="609600"/>
              </a:xfrm>
              <a:prstGeom prst="roundRect">
                <a:avLst>
                  <a:gd name="adj" fmla="val 12500"/>
                </a:avLst>
              </a:prstGeom>
              <a:solidFill>
                <a:srgbClr val="FFFFFF"/>
              </a:solidFill>
              <a:ln w="14288">
                <a:solidFill>
                  <a:srgbClr val="E2E8F0"/>
                </a:solidFill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9331928" y="3130868"/>
                <a:ext cx="862393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b="1" dirty="0">
                    <a:solidFill>
                      <a:srgbClr val="1A1A2E"/>
                    </a:solidFill>
                    <a:latin typeface="Arial" panose="020B0604020202020204"/>
                    <a:ea typeface="微软雅黑"/>
                    <a:cs typeface="Arial" panose="020B0604020202020204"/>
                  </a:rPr>
                  <a:t>硬件定制</a:t>
                </a:r>
                <a:endParaRPr lang="zh-CN" sz="13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endParaRPr>
              </a:p>
            </p:txBody>
          </p:sp>
        </p:grpSp>
        <p:sp>
          <p:nvSpPr>
            <p:cNvPr id="40" name="Line 40"/>
            <p:cNvSpPr/>
            <p:nvPr/>
          </p:nvSpPr>
          <p:spPr>
            <a:xfrm>
              <a:off x="9763125" y="3562350"/>
              <a:ext cx="9525" cy="133350"/>
            </a:xfrm>
            <a:custGeom>
              <a:avLst/>
              <a:gdLst/>
              <a:ahLst/>
              <a:cxnLst/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noFill/>
            <a:ln w="14288">
              <a:solidFill>
                <a:srgbClr val="64748B"/>
              </a:solidFill>
            </a:ln>
          </p:spPr>
        </p:sp>
        <p:sp>
          <p:nvSpPr>
            <p:cNvPr id="41" name="Polygon 41"/>
            <p:cNvSpPr/>
            <p:nvPr/>
          </p:nvSpPr>
          <p:spPr>
            <a:xfrm>
              <a:off x="9715500" y="3667125"/>
              <a:ext cx="95250" cy="85725"/>
            </a:xfrm>
            <a:custGeom>
              <a:avLst/>
              <a:gdLst/>
              <a:ahLst/>
              <a:cxnLst/>
              <a:rect l="l" t="t" r="r" b="b"/>
              <a:pathLst>
                <a:path w="95250" h="85725">
                  <a:moveTo>
                    <a:pt x="47625" y="85725"/>
                  </a:moveTo>
                  <a:lnTo>
                    <a:pt x="0" y="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64748B"/>
            </a:solidFill>
            <a:ln>
              <a:noFill/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8248650" y="3790950"/>
              <a:ext cx="3028950" cy="609600"/>
              <a:chOff x="8248650" y="3790950"/>
              <a:chExt cx="3028950" cy="60960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8248650" y="3790950"/>
                <a:ext cx="3028950" cy="609600"/>
              </a:xfrm>
              <a:prstGeom prst="roundRect">
                <a:avLst>
                  <a:gd name="adj" fmla="val 12500"/>
                </a:avLst>
              </a:prstGeom>
              <a:solidFill>
                <a:srgbClr val="FFFFFF"/>
              </a:solidFill>
              <a:ln w="14288">
                <a:solidFill>
                  <a:srgbClr val="E2E8F0"/>
                </a:solidFill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9331928" y="4007168"/>
                <a:ext cx="862393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b="1" dirty="0">
                    <a:solidFill>
                      <a:srgbClr val="1A1A2E"/>
                    </a:solidFill>
                    <a:latin typeface="Arial" panose="020B0604020202020204"/>
                    <a:ea typeface="微软雅黑"/>
                    <a:cs typeface="Arial" panose="020B0604020202020204"/>
                  </a:rPr>
                  <a:t>结构专利</a:t>
                </a:r>
                <a:endParaRPr lang="zh-CN" sz="13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endParaRPr>
              </a:p>
            </p:txBody>
          </p:sp>
        </p:grpSp>
        <p:sp>
          <p:nvSpPr>
            <p:cNvPr id="45" name="Line 45"/>
            <p:cNvSpPr/>
            <p:nvPr/>
          </p:nvSpPr>
          <p:spPr>
            <a:xfrm>
              <a:off x="9763125" y="4438650"/>
              <a:ext cx="9525" cy="133350"/>
            </a:xfrm>
            <a:custGeom>
              <a:avLst/>
              <a:gdLst/>
              <a:ahLst/>
              <a:cxnLst/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noFill/>
            <a:ln w="14288">
              <a:solidFill>
                <a:srgbClr val="64748B"/>
              </a:solidFill>
            </a:ln>
          </p:spPr>
        </p:sp>
        <p:sp>
          <p:nvSpPr>
            <p:cNvPr id="46" name="Polygon 46"/>
            <p:cNvSpPr/>
            <p:nvPr/>
          </p:nvSpPr>
          <p:spPr>
            <a:xfrm>
              <a:off x="9715500" y="4543425"/>
              <a:ext cx="95250" cy="85725"/>
            </a:xfrm>
            <a:custGeom>
              <a:avLst/>
              <a:gdLst/>
              <a:ahLst/>
              <a:cxnLst/>
              <a:rect l="l" t="t" r="r" b="b"/>
              <a:pathLst>
                <a:path w="95250" h="85725">
                  <a:moveTo>
                    <a:pt x="47625" y="85725"/>
                  </a:moveTo>
                  <a:lnTo>
                    <a:pt x="0" y="0"/>
                  </a:lnTo>
                  <a:lnTo>
                    <a:pt x="95250" y="0"/>
                  </a:lnTo>
                  <a:close/>
                </a:path>
              </a:pathLst>
            </a:custGeom>
            <a:solidFill>
              <a:srgbClr val="64748B"/>
            </a:solidFill>
            <a:ln>
              <a:noFill/>
            </a:ln>
          </p:spPr>
        </p:sp>
        <p:grpSp>
          <p:nvGrpSpPr>
            <p:cNvPr id="49" name="Group 49"/>
            <p:cNvGrpSpPr/>
            <p:nvPr/>
          </p:nvGrpSpPr>
          <p:grpSpPr>
            <a:xfrm>
              <a:off x="8248650" y="4667250"/>
              <a:ext cx="3028950" cy="609600"/>
              <a:chOff x="8248650" y="4667250"/>
              <a:chExt cx="3028950" cy="6096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8248650" y="4667250"/>
                <a:ext cx="3028950" cy="609600"/>
              </a:xfrm>
              <a:prstGeom prst="roundRect">
                <a:avLst>
                  <a:gd name="adj" fmla="val 12500"/>
                </a:avLst>
              </a:prstGeom>
              <a:solidFill>
                <a:srgbClr val="FFFFFF"/>
              </a:solidFill>
              <a:ln w="14288">
                <a:solidFill>
                  <a:srgbClr val="E2E8F0"/>
                </a:solidFill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9331928" y="4883468"/>
                <a:ext cx="862393" cy="27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b="1" dirty="0">
                    <a:solidFill>
                      <a:srgbClr val="1A1A2E"/>
                    </a:solidFill>
                    <a:latin typeface="Arial" panose="020B0604020202020204"/>
                    <a:ea typeface="微软雅黑"/>
                    <a:cs typeface="Arial" panose="020B0604020202020204"/>
                  </a:rPr>
                  <a:t>软件适配</a:t>
                </a:r>
                <a:endParaRPr lang="zh-CN" sz="13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endParaRPr>
              </a:p>
            </p:txBody>
          </p:sp>
        </p:grpSp>
      </p:grpSp>
      <p:sp>
        <p:nvSpPr>
          <p:cNvPr id="51" name="Line 51"/>
          <p:cNvSpPr/>
          <p:nvPr/>
        </p:nvSpPr>
        <p:spPr>
          <a:xfrm>
            <a:off x="571500" y="6381750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52" name="TextBox 52"/>
          <p:cNvSpPr txBox="1"/>
          <p:nvPr/>
        </p:nvSpPr>
        <p:spPr>
          <a:xfrm>
            <a:off x="558165" y="6506528"/>
            <a:ext cx="33337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目录</a:t>
            </a:r>
            <a:endParaRPr lang="zh-CN" sz="105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11131772" y="6506528"/>
            <a:ext cx="50206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02 / 17</a:t>
            </a:r>
            <a:endParaRPr lang="zh-CN" sz="105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4" grpId="0"/>
      <p:bldP spid="30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A1A2E"/>
              </a:gs>
              <a:gs pos="50000">
                <a:srgbClr val="16213E"/>
              </a:gs>
              <a:gs pos="100000">
                <a:srgbClr val="0F0F1A"/>
              </a:gs>
            </a:gsLst>
            <a:lin ang="2700000" scaled="1"/>
          </a:gradFill>
          <a:ln>
            <a:noFill/>
          </a:ln>
        </p:spPr>
      </p:sp>
      <p:sp>
        <p:nvSpPr>
          <p:cNvPr id="4" name="Ellipse 4"/>
          <p:cNvSpPr/>
          <p:nvPr/>
        </p:nvSpPr>
        <p:spPr>
          <a:xfrm>
            <a:off x="1143000" y="1143000"/>
            <a:ext cx="1524000" cy="1524000"/>
          </a:xfrm>
          <a:prstGeom prst="ellipse">
            <a:avLst/>
          </a:prstGeom>
          <a:solidFill>
            <a:srgbClr val="4A90D9">
              <a:alpha val="5000"/>
            </a:srgbClr>
          </a:solidFill>
          <a:ln>
            <a:noFill/>
          </a:ln>
        </p:spPr>
      </p:sp>
      <p:sp>
        <p:nvSpPr>
          <p:cNvPr id="5" name="Ellipse 5"/>
          <p:cNvSpPr/>
          <p:nvPr/>
        </p:nvSpPr>
        <p:spPr>
          <a:xfrm>
            <a:off x="9334500" y="4000500"/>
            <a:ext cx="1905000" cy="1905000"/>
          </a:xfrm>
          <a:prstGeom prst="ellipse">
            <a:avLst/>
          </a:prstGeom>
          <a:solidFill>
            <a:srgbClr val="D97757">
              <a:alpha val="5000"/>
            </a:srgbClr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5625303" y="2632710"/>
            <a:ext cx="941394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D97757"/>
                </a:solidFill>
                <a:latin typeface="Arial" panose="020B0604020202020204"/>
                <a:ea typeface="微软雅黑"/>
                <a:cs typeface="Arial" panose="020B0604020202020204"/>
              </a:rPr>
              <a:t>SECTION 01</a:t>
            </a:r>
            <a:endParaRPr lang="zh-CN" sz="1200" b="1" dirty="0">
              <a:solidFill>
                <a:srgbClr val="D97757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5143500" y="3048000"/>
            <a:ext cx="1905000" cy="2857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97757"/>
              </a:gs>
              <a:gs pos="100000">
                <a:srgbClr val="E8956F"/>
              </a:gs>
            </a:gsLst>
            <a:lin ang="0" scaled="1"/>
          </a:gradFill>
          <a:ln>
            <a:noFill/>
          </a:ln>
        </p:spPr>
      </p:sp>
      <p:grpSp>
        <p:nvGrpSpPr>
          <p:cNvPr id="10" name="Group 10"/>
          <p:cNvGrpSpPr/>
          <p:nvPr/>
        </p:nvGrpSpPr>
        <p:grpSpPr>
          <a:xfrm>
            <a:off x="2461832" y="3421380"/>
            <a:ext cx="7268337" cy="1117282"/>
            <a:chOff x="2461832" y="3421380"/>
            <a:chExt cx="7268337" cy="1117282"/>
          </a:xfrm>
        </p:grpSpPr>
        <p:sp>
          <p:nvSpPr>
            <p:cNvPr id="8" name="TextBox 8"/>
            <p:cNvSpPr txBox="1"/>
            <p:nvPr/>
          </p:nvSpPr>
          <p:spPr>
            <a:xfrm>
              <a:off x="2461832" y="3421380"/>
              <a:ext cx="7268337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无源锁的行业困局与破局逻辑</a:t>
              </a:r>
              <a:endParaRPr lang="zh-CN" sz="36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930223" y="4203382"/>
              <a:ext cx="633155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FFFFFF">
                      <a:alphaMod val="70000"/>
                    </a:srgbClr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能量全部来自手机射频场——这是无源锁一切性能差异的根源</a:t>
              </a:r>
              <a:endParaRPr lang="zh-CN" sz="1650" dirty="0">
                <a:solidFill>
                  <a:srgbClr val="FFFFFF">
                    <a:alphaMod val="70000"/>
                  </a:srgbClr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11" name="Rectangle 11"/>
          <p:cNvSpPr/>
          <p:nvPr/>
        </p:nvSpPr>
        <p:spPr>
          <a:xfrm>
            <a:off x="571500" y="6191250"/>
            <a:ext cx="11049000" cy="9525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5844969" y="6458902"/>
            <a:ext cx="50206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03 / 17</a:t>
            </a:r>
            <a:endParaRPr lang="zh-CN" sz="105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77215" y="734378"/>
            <a:ext cx="8005762" cy="908684"/>
            <a:chOff x="577215" y="734378"/>
            <a:chExt cx="8005762" cy="908684"/>
          </a:xfrm>
        </p:grpSpPr>
        <p:sp>
          <p:nvSpPr>
            <p:cNvPr id="4" name="TextBox 4"/>
            <p:cNvSpPr txBox="1"/>
            <p:nvPr/>
          </p:nvSpPr>
          <p:spPr>
            <a:xfrm>
              <a:off x="577215" y="734378"/>
              <a:ext cx="7494699" cy="518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无源锁的三个共性难题，都指向同一个根源</a:t>
              </a:r>
              <a:endPara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88645" y="1307782"/>
              <a:ext cx="7994332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开锁能量全部来自手机射频场，能量预算极度紧张，公版组装方案难以突破</a:t>
              </a:r>
              <a:endParaRPr lang="zh-CN" sz="16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7" name="Line 7"/>
          <p:cNvSpPr/>
          <p:nvPr/>
        </p:nvSpPr>
        <p:spPr>
          <a:xfrm>
            <a:off x="4191000" y="1905000"/>
            <a:ext cx="9525" cy="4191000"/>
          </a:xfrm>
          <a:custGeom>
            <a:avLst/>
            <a:gdLst/>
            <a:ahLst/>
            <a:cxnLst/>
            <a:rect l="l" t="t" r="r" b="b"/>
            <a:pathLst>
              <a:path w="9525" h="4191000">
                <a:moveTo>
                  <a:pt x="0" y="0"/>
                </a:moveTo>
                <a:lnTo>
                  <a:pt x="0" y="419100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8" name="Line 8"/>
          <p:cNvSpPr/>
          <p:nvPr/>
        </p:nvSpPr>
        <p:spPr>
          <a:xfrm>
            <a:off x="8001000" y="1905000"/>
            <a:ext cx="9525" cy="4191000"/>
          </a:xfrm>
          <a:custGeom>
            <a:avLst/>
            <a:gdLst/>
            <a:ahLst/>
            <a:cxnLst/>
            <a:rect l="l" t="t" r="r" b="b"/>
            <a:pathLst>
              <a:path w="9525" h="4191000">
                <a:moveTo>
                  <a:pt x="0" y="0"/>
                </a:moveTo>
                <a:lnTo>
                  <a:pt x="0" y="419100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588645" y="2260282"/>
            <a:ext cx="2847737" cy="1068706"/>
            <a:chOff x="588645" y="2260282"/>
            <a:chExt cx="2847737" cy="1068706"/>
          </a:xfrm>
        </p:grpSpPr>
        <p:sp>
          <p:nvSpPr>
            <p:cNvPr id="9" name="TextBox 9"/>
            <p:cNvSpPr txBox="1"/>
            <p:nvPr/>
          </p:nvSpPr>
          <p:spPr>
            <a:xfrm>
              <a:off x="588645" y="2260282"/>
              <a:ext cx="1813131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开锁成功率不稳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2455" y="2768918"/>
              <a:ext cx="284392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不同手机 NFC 输出功率差异大，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2455" y="3054668"/>
              <a:ext cx="259746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公版方案跨机型表现波动明显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360545" y="2260282"/>
            <a:ext cx="2995612" cy="1068706"/>
            <a:chOff x="4360545" y="2260282"/>
            <a:chExt cx="2995612" cy="1068706"/>
          </a:xfrm>
        </p:grpSpPr>
        <p:sp>
          <p:nvSpPr>
            <p:cNvPr id="13" name="TextBox 13"/>
            <p:cNvSpPr txBox="1"/>
            <p:nvPr/>
          </p:nvSpPr>
          <p:spPr>
            <a:xfrm>
              <a:off x="4360545" y="2260282"/>
              <a:ext cx="1813131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极端环境易失效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364355" y="2768918"/>
              <a:ext cx="299180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低温、潮湿环境下能量损耗骤增，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364355" y="3054668"/>
              <a:ext cx="121729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开锁直接失败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32445" y="2260282"/>
            <a:ext cx="2601278" cy="1068706"/>
            <a:chOff x="8132445" y="2260282"/>
            <a:chExt cx="2601278" cy="1068706"/>
          </a:xfrm>
        </p:grpSpPr>
        <p:sp>
          <p:nvSpPr>
            <p:cNvPr id="17" name="TextBox 17"/>
            <p:cNvSpPr txBox="1"/>
            <p:nvPr/>
          </p:nvSpPr>
          <p:spPr>
            <a:xfrm>
              <a:off x="8132445" y="2260282"/>
              <a:ext cx="156010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形态难差异化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36255" y="2768918"/>
              <a:ext cx="259746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为凑够取能，线圈被迫做大，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136255" y="3054668"/>
              <a:ext cx="180879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产品形态难以小型化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99122" y="6381750"/>
            <a:ext cx="10993755" cy="354806"/>
            <a:chOff x="599122" y="6381750"/>
            <a:chExt cx="10993755" cy="354806"/>
          </a:xfrm>
        </p:grpSpPr>
        <p:sp>
          <p:nvSpPr>
            <p:cNvPr id="21" name="Line 21"/>
            <p:cNvSpPr/>
            <p:nvPr/>
          </p:nvSpPr>
          <p:spPr>
            <a:xfrm>
              <a:off x="609600" y="63817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99122" y="6568916"/>
              <a:ext cx="3274219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来源：行业公开技术资料整理（无源锁能量采集与功耗约束）</a:t>
              </a:r>
              <a:endPara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439382" y="6568916"/>
              <a:ext cx="153495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825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04</a:t>
              </a:r>
              <a:endPara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6" grpId="0"/>
      <p:bldP spid="20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577215" y="734378"/>
            <a:ext cx="9840992" cy="518160"/>
            <a:chOff x="577215" y="734378"/>
            <a:chExt cx="9840992" cy="518160"/>
          </a:xfrm>
        </p:grpSpPr>
        <p:sp>
          <p:nvSpPr>
            <p:cNvPr id="4" name="TextBox 4"/>
            <p:cNvSpPr txBox="1"/>
            <p:nvPr/>
          </p:nvSpPr>
          <p:spPr>
            <a:xfrm>
              <a:off x="577215" y="734378"/>
              <a:ext cx="9840992" cy="518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破局思路：把理论、硬件、软件、结构当成一件事来设计</a:t>
              </a:r>
              <a:endPara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1809750"/>
            <a:ext cx="7131225" cy="1066800"/>
            <a:chOff x="609600" y="1809750"/>
            <a:chExt cx="7131225" cy="1066800"/>
          </a:xfrm>
        </p:grpSpPr>
        <p:sp>
          <p:nvSpPr>
            <p:cNvPr id="6" name="Rectangle 6"/>
            <p:cNvSpPr/>
            <p:nvPr/>
          </p:nvSpPr>
          <p:spPr>
            <a:xfrm>
              <a:off x="609600" y="1809750"/>
              <a:ext cx="47625" cy="10668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13435" y="1999298"/>
              <a:ext cx="6762919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无源锁的性能天花板 = 取能效率 × 功耗 × 动作行程</a:t>
              </a:r>
              <a:endParaRPr lang="zh-CN" sz="19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13435" y="2418398"/>
              <a:ext cx="692739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三者必须同时对齐，只有全链路自研才能触碰这一层</a:t>
              </a:r>
              <a:endParaRPr lang="zh-CN" sz="19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10" name="Line 10"/>
          <p:cNvSpPr/>
          <p:nvPr/>
        </p:nvSpPr>
        <p:spPr>
          <a:xfrm>
            <a:off x="609600" y="35052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590550" y="4095750"/>
            <a:ext cx="3981450" cy="981075"/>
            <a:chOff x="590550" y="4095750"/>
            <a:chExt cx="3981450" cy="981075"/>
          </a:xfrm>
        </p:grpSpPr>
        <p:sp>
          <p:nvSpPr>
            <p:cNvPr id="11" name="Rectangle 11"/>
            <p:cNvSpPr/>
            <p:nvPr/>
          </p:nvSpPr>
          <p:spPr>
            <a:xfrm>
              <a:off x="609600" y="4095750"/>
              <a:ext cx="266700" cy="381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90550" y="4467225"/>
              <a:ext cx="39814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只做模组组装的方案，只能在公版模组上</a:t>
              </a:r>
              <a:endParaRPr lang="zh-CN" sz="150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0550" y="4772025"/>
              <a:ext cx="28860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小修小补，无法触及能量瓶颈</a:t>
              </a:r>
              <a:endParaRPr lang="zh-CN" sz="150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381750" y="4095750"/>
            <a:ext cx="3762375" cy="981075"/>
            <a:chOff x="6381750" y="4095750"/>
            <a:chExt cx="3762375" cy="981075"/>
          </a:xfrm>
        </p:grpSpPr>
        <p:sp>
          <p:nvSpPr>
            <p:cNvPr id="15" name="Rectangle 15"/>
            <p:cNvSpPr/>
            <p:nvPr/>
          </p:nvSpPr>
          <p:spPr>
            <a:xfrm>
              <a:off x="6400800" y="4095750"/>
              <a:ext cx="266700" cy="381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381750" y="4467225"/>
              <a:ext cx="37623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全链路自研可从仿真阶段就为能量预算</a:t>
              </a:r>
              <a:endParaRPr lang="zh-CN" sz="150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81750" y="4772025"/>
              <a:ext cx="31051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做全局最优，并逐环节收敛验证</a:t>
              </a:r>
              <a:endParaRPr lang="zh-CN" sz="150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99122" y="6381750"/>
            <a:ext cx="10993755" cy="354806"/>
            <a:chOff x="599122" y="6381750"/>
            <a:chExt cx="10993755" cy="354806"/>
          </a:xfrm>
        </p:grpSpPr>
        <p:sp>
          <p:nvSpPr>
            <p:cNvPr id="19" name="Line 19"/>
            <p:cNvSpPr/>
            <p:nvPr/>
          </p:nvSpPr>
          <p:spPr>
            <a:xfrm>
              <a:off x="609600" y="63817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99122" y="6568916"/>
              <a:ext cx="2286190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825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来源：XNWEYN 设计方法说明（厂商口径）</a:t>
              </a:r>
              <a:endPara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439382" y="6568916"/>
              <a:ext cx="153495" cy="167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825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05</a:t>
              </a:r>
              <a:endPara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1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4" grpId="0"/>
      <p:bldP spid="18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A1A2E"/>
              </a:gs>
              <a:gs pos="50000">
                <a:srgbClr val="16213E"/>
              </a:gs>
              <a:gs pos="100000">
                <a:srgbClr val="0F0F1A"/>
              </a:gs>
            </a:gsLst>
            <a:lin ang="2700000" scaled="1"/>
          </a:gradFill>
          <a:ln>
            <a:noFill/>
          </a:ln>
        </p:spPr>
      </p:sp>
      <p:sp>
        <p:nvSpPr>
          <p:cNvPr id="4" name="Line 4"/>
          <p:cNvSpPr/>
          <p:nvPr/>
        </p:nvSpPr>
        <p:spPr>
          <a:xfrm>
            <a:off x="0" y="857250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sp>
        <p:nvSpPr>
          <p:cNvPr id="5" name="Line 5"/>
          <p:cNvSpPr/>
          <p:nvPr/>
        </p:nvSpPr>
        <p:spPr>
          <a:xfrm>
            <a:off x="0" y="5524500"/>
            <a:ext cx="12192000" cy="9525"/>
          </a:xfrm>
          <a:custGeom>
            <a:avLst/>
            <a:gdLst/>
            <a:ahLst/>
            <a:cxnLst/>
            <a:rect l="l" t="t" r="r" b="b"/>
            <a:pathLst>
              <a:path w="12192000" h="9525">
                <a:moveTo>
                  <a:pt x="0" y="0"/>
                </a:moveTo>
                <a:lnTo>
                  <a:pt x="12192000" y="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sp>
        <p:nvSpPr>
          <p:cNvPr id="6" name="Ellipse 6"/>
          <p:cNvSpPr/>
          <p:nvPr/>
        </p:nvSpPr>
        <p:spPr>
          <a:xfrm>
            <a:off x="1143000" y="1143000"/>
            <a:ext cx="1524000" cy="1524000"/>
          </a:xfrm>
          <a:prstGeom prst="ellipse">
            <a:avLst/>
          </a:prstGeom>
          <a:solidFill>
            <a:srgbClr val="4A90D9">
              <a:alpha val="5000"/>
            </a:srgbClr>
          </a:solidFill>
          <a:ln>
            <a:noFill/>
          </a:ln>
        </p:spPr>
      </p:sp>
      <p:sp>
        <p:nvSpPr>
          <p:cNvPr id="7" name="Ellipse 7"/>
          <p:cNvSpPr/>
          <p:nvPr/>
        </p:nvSpPr>
        <p:spPr>
          <a:xfrm>
            <a:off x="9334500" y="4000500"/>
            <a:ext cx="1905000" cy="1905000"/>
          </a:xfrm>
          <a:prstGeom prst="ellipse">
            <a:avLst/>
          </a:prstGeom>
          <a:solidFill>
            <a:srgbClr val="D97757">
              <a:alpha val="5000"/>
            </a:srgbClr>
          </a:solidFill>
          <a:ln>
            <a:noFill/>
          </a:ln>
        </p:spPr>
      </p:sp>
      <p:grpSp>
        <p:nvGrpSpPr>
          <p:cNvPr id="9" name="Group 9"/>
          <p:cNvGrpSpPr/>
          <p:nvPr/>
        </p:nvGrpSpPr>
        <p:grpSpPr>
          <a:xfrm>
            <a:off x="4931474" y="990600"/>
            <a:ext cx="2329053" cy="2438400"/>
            <a:chOff x="4931474" y="990600"/>
            <a:chExt cx="2329053" cy="2438400"/>
          </a:xfrm>
        </p:grpSpPr>
        <p:sp>
          <p:nvSpPr>
            <p:cNvPr id="8" name="TextBox 8"/>
            <p:cNvSpPr txBox="1"/>
            <p:nvPr/>
          </p:nvSpPr>
          <p:spPr>
            <a:xfrm>
              <a:off x="4931474" y="990600"/>
              <a:ext cx="2329053" cy="2438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0" b="1" dirty="0">
                  <a:solidFill>
                    <a:srgbClr val="FFFFFF">
                      <a:alphaMod val="3000"/>
                    </a:srgbClr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02</a:t>
              </a:r>
              <a:endParaRPr lang="zh-CN" sz="12000" b="1" dirty="0">
                <a:solidFill>
                  <a:srgbClr val="FFFFFF">
                    <a:alphaMod val="3000"/>
                  </a:srgbClr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602300" y="2785110"/>
            <a:ext cx="987400" cy="243840"/>
            <a:chOff x="5602300" y="2785110"/>
            <a:chExt cx="987400" cy="243840"/>
          </a:xfrm>
        </p:grpSpPr>
        <p:sp>
          <p:nvSpPr>
            <p:cNvPr id="10" name="TextBox 10"/>
            <p:cNvSpPr txBox="1"/>
            <p:nvPr/>
          </p:nvSpPr>
          <p:spPr>
            <a:xfrm>
              <a:off x="5602300" y="2785110"/>
              <a:ext cx="98740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D97757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SECTION 02</a:t>
              </a:r>
              <a:endParaRPr lang="zh-CN" sz="1200" b="1" dirty="0">
                <a:solidFill>
                  <a:srgbClr val="D97757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12" name="Rectangle 12"/>
          <p:cNvSpPr/>
          <p:nvPr/>
        </p:nvSpPr>
        <p:spPr>
          <a:xfrm>
            <a:off x="5143500" y="3276600"/>
            <a:ext cx="1905000" cy="2857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97757"/>
              </a:gs>
              <a:gs pos="100000">
                <a:srgbClr val="E8956F"/>
              </a:gs>
            </a:gsLst>
            <a:lin ang="0" scaled="1"/>
          </a:gradFill>
          <a:ln>
            <a:noFill/>
          </a:ln>
        </p:spPr>
      </p:sp>
      <p:grpSp>
        <p:nvGrpSpPr>
          <p:cNvPr id="14" name="Group 14"/>
          <p:cNvGrpSpPr/>
          <p:nvPr/>
        </p:nvGrpSpPr>
        <p:grpSpPr>
          <a:xfrm>
            <a:off x="2737866" y="3611880"/>
            <a:ext cx="6716268" cy="731520"/>
            <a:chOff x="2737866" y="3611880"/>
            <a:chExt cx="6716268" cy="731520"/>
          </a:xfrm>
        </p:grpSpPr>
        <p:sp>
          <p:nvSpPr>
            <p:cNvPr id="13" name="TextBox 13"/>
            <p:cNvSpPr txBox="1"/>
            <p:nvPr/>
          </p:nvSpPr>
          <p:spPr>
            <a:xfrm>
              <a:off x="2737866" y="3611880"/>
              <a:ext cx="6716268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全链路原创设计的四个环节</a:t>
              </a:r>
              <a:endParaRPr lang="zh-CN" sz="36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767560" y="4393882"/>
            <a:ext cx="6656880" cy="335280"/>
            <a:chOff x="2767560" y="4393882"/>
            <a:chExt cx="6656880" cy="335280"/>
          </a:xfrm>
        </p:grpSpPr>
        <p:sp>
          <p:nvSpPr>
            <p:cNvPr id="15" name="TextBox 15"/>
            <p:cNvSpPr txBox="1"/>
            <p:nvPr/>
          </p:nvSpPr>
          <p:spPr>
            <a:xfrm>
              <a:off x="2767560" y="4393882"/>
              <a:ext cx="665688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FFFFFF">
                      <a:alphaMod val="72000"/>
                    </a:srgbClr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理论仿真先行 · 硬件深度定制 · 结构原创专利 · 软件原生适配</a:t>
              </a:r>
              <a:endParaRPr lang="zh-CN" sz="1650" dirty="0">
                <a:solidFill>
                  <a:srgbClr val="FFFFFF">
                    <a:alphaMod val="72000"/>
                  </a:srgbClr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17" name="Rectangle 17"/>
          <p:cNvSpPr/>
          <p:nvPr/>
        </p:nvSpPr>
        <p:spPr>
          <a:xfrm>
            <a:off x="571500" y="6191250"/>
            <a:ext cx="11049000" cy="9525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5844969" y="6458902"/>
            <a:ext cx="50206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06 / 17</a:t>
            </a:r>
            <a:endParaRPr lang="zh-CN" sz="105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9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image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539115" y="410528"/>
            <a:ext cx="7885747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rPr>
              <a:t>理论仿真先行：先把射频能量算透，再画板子</a:t>
            </a:r>
            <a:endParaRPr lang="zh-CN" sz="2550" b="1" dirty="0">
              <a:solidFill>
                <a:srgbClr val="1A1A2E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52450" y="981075"/>
            <a:ext cx="52959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用磁流体力学与有限元分析先定线圈拓扑，再进入打样</a:t>
            </a:r>
            <a:endParaRPr lang="zh-CN" sz="150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6" name="Line 6"/>
          <p:cNvSpPr/>
          <p:nvPr/>
        </p:nvSpPr>
        <p:spPr>
          <a:xfrm>
            <a:off x="571500" y="1428750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571500" y="1695450"/>
            <a:ext cx="38100" cy="12382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grpSp>
        <p:nvGrpSpPr>
          <p:cNvPr id="11" name="Group 11"/>
          <p:cNvGrpSpPr/>
          <p:nvPr/>
        </p:nvGrpSpPr>
        <p:grpSpPr>
          <a:xfrm>
            <a:off x="775335" y="1742122"/>
            <a:ext cx="5133165" cy="1158240"/>
            <a:chOff x="775335" y="1742122"/>
            <a:chExt cx="5133165" cy="1158240"/>
          </a:xfrm>
        </p:grpSpPr>
        <p:sp>
          <p:nvSpPr>
            <p:cNvPr id="8" name="TextBox 8"/>
            <p:cNvSpPr txBox="1"/>
            <p:nvPr/>
          </p:nvSpPr>
          <p:spPr>
            <a:xfrm>
              <a:off x="775335" y="1742122"/>
              <a:ext cx="5133165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以磁流体力学、有限元流体力学仿真，</a:t>
              </a:r>
              <a:endParaRPr lang="zh-CN" sz="19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75335" y="2123122"/>
              <a:ext cx="4520139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模拟 13.56MHz 频段下场强分布，</a:t>
              </a:r>
              <a:endParaRPr lang="zh-CN" sz="19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75335" y="2504122"/>
              <a:ext cx="3937016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筛选取能效率最高的线圈拓扑</a:t>
              </a:r>
              <a:endParaRPr lang="zh-CN" sz="19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12" name="Line 12"/>
          <p:cNvSpPr/>
          <p:nvPr/>
        </p:nvSpPr>
        <p:spPr>
          <a:xfrm>
            <a:off x="571500" y="3733800"/>
            <a:ext cx="762000" cy="9525"/>
          </a:xfrm>
          <a:custGeom>
            <a:avLst/>
            <a:gdLst/>
            <a:ahLst/>
            <a:cxnLst/>
            <a:rect l="l" t="t" r="r" b="b"/>
            <a:pathLst>
              <a:path w="762000" h="9525">
                <a:moveTo>
                  <a:pt x="0" y="0"/>
                </a:moveTo>
                <a:lnTo>
                  <a:pt x="762000" y="0"/>
                </a:lnTo>
              </a:path>
            </a:pathLst>
          </a:custGeom>
          <a:noFill/>
          <a:ln w="19050">
            <a:solidFill>
              <a:srgbClr val="D97757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552450" y="3876675"/>
            <a:ext cx="4419600" cy="609600"/>
            <a:chOff x="552450" y="3876675"/>
            <a:chExt cx="4419600" cy="609600"/>
          </a:xfrm>
        </p:grpSpPr>
        <p:sp>
          <p:nvSpPr>
            <p:cNvPr id="13" name="TextBox 13"/>
            <p:cNvSpPr txBox="1"/>
            <p:nvPr/>
          </p:nvSpPr>
          <p:spPr>
            <a:xfrm>
              <a:off x="552450" y="3876675"/>
              <a:ext cx="44196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把金属外壳、安装背板、温湿度对射频能量的</a:t>
              </a:r>
              <a:endParaRPr lang="zh-CN" sz="15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52450" y="4181475"/>
              <a:ext cx="35433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损耗预判在设计阶段，提前留出余量</a:t>
              </a:r>
              <a:endParaRPr lang="zh-CN" sz="15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16" name="Line 16"/>
          <p:cNvSpPr/>
          <p:nvPr/>
        </p:nvSpPr>
        <p:spPr>
          <a:xfrm>
            <a:off x="571500" y="5067300"/>
            <a:ext cx="762000" cy="9525"/>
          </a:xfrm>
          <a:custGeom>
            <a:avLst/>
            <a:gdLst/>
            <a:ahLst/>
            <a:cxnLst/>
            <a:rect l="l" t="t" r="r" b="b"/>
            <a:pathLst>
              <a:path w="762000" h="9525">
                <a:moveTo>
                  <a:pt x="0" y="0"/>
                </a:moveTo>
                <a:lnTo>
                  <a:pt x="762000" y="0"/>
                </a:lnTo>
              </a:path>
            </a:pathLst>
          </a:custGeom>
          <a:noFill/>
          <a:ln w="19050">
            <a:solidFill>
              <a:srgbClr val="D97757"/>
            </a:solidFill>
          </a:ln>
        </p:spPr>
      </p:sp>
      <p:grpSp>
        <p:nvGrpSpPr>
          <p:cNvPr id="19" name="Group 19"/>
          <p:cNvGrpSpPr/>
          <p:nvPr/>
        </p:nvGrpSpPr>
        <p:grpSpPr>
          <a:xfrm>
            <a:off x="552450" y="5210175"/>
            <a:ext cx="3532346" cy="609600"/>
            <a:chOff x="552450" y="5210175"/>
            <a:chExt cx="3532346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552450" y="5210175"/>
              <a:ext cx="353234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实测印证——6 款不同形状线圈全部在</a:t>
              </a:r>
              <a:endParaRPr lang="zh-CN" sz="15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52450" y="5514975"/>
              <a:ext cx="250269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700ms 内充能至能量峰值</a:t>
              </a:r>
              <a:endParaRPr lang="zh-CN" sz="15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239000" y="2095500"/>
            <a:ext cx="3810000" cy="3810000"/>
            <a:chOff x="7239000" y="2095500"/>
            <a:chExt cx="3810000" cy="3810000"/>
          </a:xfrm>
        </p:grpSpPr>
        <p:sp>
          <p:nvSpPr>
            <p:cNvPr id="20" name="Freeform 20"/>
            <p:cNvSpPr/>
            <p:nvPr/>
          </p:nvSpPr>
          <p:spPr>
            <a:xfrm>
              <a:off x="7239000" y="2095500"/>
              <a:ext cx="3810000" cy="1905000"/>
            </a:xfrm>
            <a:custGeom>
              <a:avLst/>
              <a:gdLst/>
              <a:ahLst/>
              <a:cxnLst/>
              <a:rect l="l" t="t" r="r" b="b"/>
              <a:pathLst>
                <a:path w="3810000" h="1905000">
                  <a:moveTo>
                    <a:pt x="0" y="1905000"/>
                  </a:moveTo>
                  <a:cubicBezTo>
                    <a:pt x="0" y="852898"/>
                    <a:pt x="852898" y="0"/>
                    <a:pt x="1905000" y="0"/>
                  </a:cubicBezTo>
                  <a:cubicBezTo>
                    <a:pt x="2957102" y="0"/>
                    <a:pt x="3810000" y="852898"/>
                    <a:pt x="3810000" y="1905000"/>
                  </a:cubicBezTo>
                </a:path>
              </a:pathLst>
            </a:custGeom>
            <a:noFill/>
            <a:ln w="23812">
              <a:solidFill>
                <a:srgbClr val="4A90D9">
                  <a:alpha val="25000"/>
                </a:srgbClr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7810500" y="2667000"/>
              <a:ext cx="2667000" cy="1333500"/>
            </a:xfrm>
            <a:custGeom>
              <a:avLst/>
              <a:gdLst/>
              <a:ahLst/>
              <a:cxnLst/>
              <a:rect l="l" t="t" r="r" b="b"/>
              <a:pathLst>
                <a:path w="2667000" h="1333500">
                  <a:moveTo>
                    <a:pt x="0" y="1333500"/>
                  </a:moveTo>
                  <a:cubicBezTo>
                    <a:pt x="0" y="597028"/>
                    <a:pt x="597028" y="0"/>
                    <a:pt x="1333500" y="0"/>
                  </a:cubicBezTo>
                  <a:cubicBezTo>
                    <a:pt x="2069972" y="0"/>
                    <a:pt x="2667000" y="597028"/>
                    <a:pt x="2667000" y="1333500"/>
                  </a:cubicBezTo>
                </a:path>
              </a:pathLst>
            </a:custGeom>
            <a:noFill/>
            <a:ln w="23812">
              <a:solidFill>
                <a:srgbClr val="4A90D9">
                  <a:alpha val="40000"/>
                </a:srgbClr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8334375" y="3190875"/>
              <a:ext cx="1619250" cy="809625"/>
            </a:xfrm>
            <a:custGeom>
              <a:avLst/>
              <a:gdLst/>
              <a:ahLst/>
              <a:cxnLst/>
              <a:rect l="l" t="t" r="r" b="b"/>
              <a:pathLst>
                <a:path w="1619250" h="809625">
                  <a:moveTo>
                    <a:pt x="0" y="809625"/>
                  </a:moveTo>
                  <a:cubicBezTo>
                    <a:pt x="0" y="362481"/>
                    <a:pt x="362481" y="0"/>
                    <a:pt x="809625" y="0"/>
                  </a:cubicBezTo>
                  <a:cubicBezTo>
                    <a:pt x="1256769" y="0"/>
                    <a:pt x="1619250" y="362481"/>
                    <a:pt x="1619250" y="809625"/>
                  </a:cubicBezTo>
                </a:path>
              </a:pathLst>
            </a:custGeom>
            <a:noFill/>
            <a:ln w="23812">
              <a:solidFill>
                <a:srgbClr val="4A90D9">
                  <a:alpha val="60000"/>
                </a:srgbClr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572500" y="3619500"/>
              <a:ext cx="1143000" cy="762000"/>
            </a:xfrm>
            <a:prstGeom prst="roundRect">
              <a:avLst>
                <a:gd name="adj" fmla="val 10000"/>
              </a:avLst>
            </a:prstGeom>
            <a:noFill/>
            <a:ln w="28575">
              <a:solidFill>
                <a:srgbClr val="D97757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8763000" y="3810000"/>
              <a:ext cx="762000" cy="9525"/>
            </a:xfrm>
            <a:custGeom>
              <a:avLst/>
              <a:gdLst/>
              <a:ahLst/>
              <a:cxnLst/>
              <a:rect l="l" t="t" r="r" b="b"/>
              <a:pathLst>
                <a:path w="762000" h="9525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noFill/>
            <a:ln w="14288">
              <a:solidFill>
                <a:srgbClr val="4A90D9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8763000" y="4000500"/>
              <a:ext cx="762000" cy="9525"/>
            </a:xfrm>
            <a:custGeom>
              <a:avLst/>
              <a:gdLst/>
              <a:ahLst/>
              <a:cxnLst/>
              <a:rect l="l" t="t" r="r" b="b"/>
              <a:pathLst>
                <a:path w="762000" h="9525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noFill/>
            <a:ln w="14288">
              <a:solidFill>
                <a:srgbClr val="4A90D9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8763000" y="4191000"/>
              <a:ext cx="762000" cy="9525"/>
            </a:xfrm>
            <a:custGeom>
              <a:avLst/>
              <a:gdLst/>
              <a:ahLst/>
              <a:cxnLst/>
              <a:rect l="l" t="t" r="r" b="b"/>
              <a:pathLst>
                <a:path w="762000" h="9525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noFill/>
            <a:ln w="14288">
              <a:solidFill>
                <a:srgbClr val="4A90D9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427720" y="5661660"/>
              <a:ext cx="143256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能量耦合（示意）</a:t>
              </a:r>
              <a:endParaRPr lang="zh-CN" sz="12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29" name="Line 29"/>
          <p:cNvSpPr/>
          <p:nvPr/>
        </p:nvSpPr>
        <p:spPr>
          <a:xfrm>
            <a:off x="571500" y="6381750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30" name="TextBox 30"/>
          <p:cNvSpPr txBox="1"/>
          <p:nvPr/>
        </p:nvSpPr>
        <p:spPr>
          <a:xfrm>
            <a:off x="561022" y="6568916"/>
            <a:ext cx="388270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来源：XNWEYN 设计方法说明（厂商口径）；700ms 充能数据为用户实测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1201590" y="6560820"/>
            <a:ext cx="43034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07 / 17</a:t>
            </a:r>
            <a:endParaRPr lang="zh-CN" sz="90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9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539115" y="410528"/>
            <a:ext cx="7494699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rPr>
              <a:t>硬件深度定制：把每一丝能量都用在动作上</a:t>
            </a:r>
            <a:endParaRPr lang="zh-CN" sz="2550" b="1" dirty="0">
              <a:solidFill>
                <a:srgbClr val="1A1A2E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52450" y="981075"/>
            <a:ext cx="726757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低功耗主控、储能与能量分配、天线阻抗匹配三个动作共同决定能量利用率</a:t>
            </a:r>
            <a:endParaRPr lang="zh-CN" sz="150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6" name="Line 6"/>
          <p:cNvSpPr/>
          <p:nvPr/>
        </p:nvSpPr>
        <p:spPr>
          <a:xfrm>
            <a:off x="571500" y="1428750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7" name="Line 7"/>
          <p:cNvSpPr/>
          <p:nvPr/>
        </p:nvSpPr>
        <p:spPr>
          <a:xfrm>
            <a:off x="4191000" y="1905000"/>
            <a:ext cx="9525" cy="4000500"/>
          </a:xfrm>
          <a:custGeom>
            <a:avLst/>
            <a:gdLst/>
            <a:ahLst/>
            <a:cxnLst/>
            <a:rect l="l" t="t" r="r" b="b"/>
            <a:pathLst>
              <a:path w="9525" h="4000500">
                <a:moveTo>
                  <a:pt x="0" y="0"/>
                </a:moveTo>
                <a:lnTo>
                  <a:pt x="0" y="400050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8" name="Line 8"/>
          <p:cNvSpPr/>
          <p:nvPr/>
        </p:nvSpPr>
        <p:spPr>
          <a:xfrm>
            <a:off x="8001000" y="1905000"/>
            <a:ext cx="9525" cy="4000500"/>
          </a:xfrm>
          <a:custGeom>
            <a:avLst/>
            <a:gdLst/>
            <a:ahLst/>
            <a:cxnLst/>
            <a:rect l="l" t="t" r="r" b="b"/>
            <a:pathLst>
              <a:path w="9525" h="4000500">
                <a:moveTo>
                  <a:pt x="0" y="0"/>
                </a:moveTo>
                <a:lnTo>
                  <a:pt x="0" y="400050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550545" y="3441382"/>
            <a:ext cx="3389948" cy="992506"/>
            <a:chOff x="550545" y="3441382"/>
            <a:chExt cx="3389948" cy="992506"/>
          </a:xfrm>
        </p:grpSpPr>
        <p:sp>
          <p:nvSpPr>
            <p:cNvPr id="9" name="TextBox 9"/>
            <p:cNvSpPr txBox="1"/>
            <p:nvPr/>
          </p:nvSpPr>
          <p:spPr>
            <a:xfrm>
              <a:off x="550545" y="3441382"/>
              <a:ext cx="1307068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低功耗主控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54355" y="3854768"/>
              <a:ext cx="338613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针对无源锁的短时脉冲工作模式裁剪，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54355" y="4159568"/>
              <a:ext cx="180879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压低待机与触发功耗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360545" y="3441382"/>
            <a:ext cx="3192780" cy="992506"/>
            <a:chOff x="4360545" y="3441382"/>
            <a:chExt cx="3192780" cy="992506"/>
          </a:xfrm>
        </p:grpSpPr>
        <p:sp>
          <p:nvSpPr>
            <p:cNvPr id="13" name="TextBox 13"/>
            <p:cNvSpPr txBox="1"/>
            <p:nvPr/>
          </p:nvSpPr>
          <p:spPr>
            <a:xfrm>
              <a:off x="4360545" y="3441382"/>
              <a:ext cx="1813131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储能与能量分配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364355" y="3854768"/>
              <a:ext cx="299180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双电容分别储备解锁与加锁能量，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364355" y="4159568"/>
              <a:ext cx="318897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达到阈值才触发，避免动作半途失败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70545" y="3441382"/>
            <a:ext cx="3784282" cy="992506"/>
            <a:chOff x="8170545" y="3441382"/>
            <a:chExt cx="3784282" cy="992506"/>
          </a:xfrm>
        </p:grpSpPr>
        <p:sp>
          <p:nvSpPr>
            <p:cNvPr id="17" name="TextBox 17"/>
            <p:cNvSpPr txBox="1"/>
            <p:nvPr/>
          </p:nvSpPr>
          <p:spPr>
            <a:xfrm>
              <a:off x="8170545" y="3441382"/>
              <a:ext cx="156010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天线阻抗匹配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174355" y="3854768"/>
              <a:ext cx="378047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在跨机型输出功率区间内保持高取能效率，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174355" y="4159568"/>
              <a:ext cx="141446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降低兼容性波动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21" name="Line 21"/>
          <p:cNvSpPr/>
          <p:nvPr/>
        </p:nvSpPr>
        <p:spPr>
          <a:xfrm>
            <a:off x="571500" y="6381750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22" name="TextBox 22"/>
          <p:cNvSpPr txBox="1"/>
          <p:nvPr/>
        </p:nvSpPr>
        <p:spPr>
          <a:xfrm>
            <a:off x="561022" y="6568916"/>
            <a:ext cx="4611672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来源：行业公开技术路径整理（厂商宣传口径）；硬件由 XNWEYN 全自研（厂商说明）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201590" y="6560820"/>
            <a:ext cx="43034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08 / 17</a:t>
            </a:r>
            <a:endParaRPr lang="zh-CN" sz="90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539115" y="410528"/>
            <a:ext cx="9840992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rPr>
              <a:t>结构原创专利：把户外防护做进结构，而不是靠后期打胶</a:t>
            </a:r>
            <a:endParaRPr lang="zh-CN" sz="2550" b="1" dirty="0">
              <a:solidFill>
                <a:srgbClr val="1A1A2E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52450" y="1038225"/>
            <a:ext cx="7694771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挂锁、U 形锁、线锁均为 XNWEYN 自有专利结构，其中线锁是当前市场空白品类</a:t>
            </a:r>
            <a:endParaRPr lang="zh-CN" sz="150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571500" y="1619250"/>
            <a:ext cx="11049000" cy="3105150"/>
            <a:chOff x="571500" y="1619250"/>
            <a:chExt cx="11049000" cy="3105150"/>
          </a:xfrm>
        </p:grpSpPr>
        <p:sp>
          <p:nvSpPr>
            <p:cNvPr id="6" name="Rectangle 6"/>
            <p:cNvSpPr/>
            <p:nvPr/>
          </p:nvSpPr>
          <p:spPr>
            <a:xfrm>
              <a:off x="571500" y="1619250"/>
              <a:ext cx="11049000" cy="533400"/>
            </a:xfrm>
            <a:prstGeom prst="rect">
              <a:avLst/>
            </a:prstGeom>
            <a:solidFill>
              <a:srgbClr val="1A1A2E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571500" y="3009900"/>
              <a:ext cx="11049000" cy="857250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571500" y="1619250"/>
              <a:ext cx="11049000" cy="3105150"/>
            </a:xfrm>
            <a:prstGeom prst="rect">
              <a:avLst/>
            </a:prstGeom>
            <a:noFill/>
            <a:ln w="9525">
              <a:solidFill>
                <a:srgbClr val="E2E8F0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571500" y="21526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571500" y="30099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571500" y="38671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4572000" y="1619250"/>
              <a:ext cx="9525" cy="3105150"/>
            </a:xfrm>
            <a:custGeom>
              <a:avLst/>
              <a:gdLst/>
              <a:ahLst/>
              <a:cxnLst/>
              <a:rect l="l" t="t" r="r" b="b"/>
              <a:pathLst>
                <a:path w="9525" h="3105150">
                  <a:moveTo>
                    <a:pt x="0" y="0"/>
                  </a:moveTo>
                  <a:lnTo>
                    <a:pt x="0" y="310515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7048500" y="1619250"/>
              <a:ext cx="9525" cy="3105150"/>
            </a:xfrm>
            <a:custGeom>
              <a:avLst/>
              <a:gdLst/>
              <a:ahLst/>
              <a:cxnLst/>
              <a:rect l="l" t="t" r="r" b="b"/>
              <a:pathLst>
                <a:path w="9525" h="3105150">
                  <a:moveTo>
                    <a:pt x="0" y="0"/>
                  </a:moveTo>
                  <a:lnTo>
                    <a:pt x="0" y="310515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44855" y="1797368"/>
              <a:ext cx="86239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产品形态</a:t>
              </a:r>
              <a:endParaRPr lang="zh-CN" sz="135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745355" y="1797368"/>
              <a:ext cx="86239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专利类型</a:t>
              </a:r>
              <a:endParaRPr lang="zh-CN" sz="135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221855" y="1797368"/>
              <a:ext cx="86239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结构特点</a:t>
              </a:r>
              <a:endParaRPr lang="zh-CN" sz="135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44855" y="2492692"/>
              <a:ext cx="2193274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NFC 近场供电解锁的挂锁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745355" y="2492692"/>
              <a:ext cx="200596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实用新型（自有专利）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21855" y="2492692"/>
              <a:ext cx="318897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针对户外恶劣环境的非常规结构设计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4855" y="3349942"/>
              <a:ext cx="242001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NFC 近场供电解锁的 U 形锁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745355" y="3349942"/>
              <a:ext cx="200596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实用新型（自有专利）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221855" y="3349942"/>
              <a:ext cx="220313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同上（非常规结构设计）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4855" y="4207192"/>
              <a:ext cx="337627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NFC 近场供电解锁的线锁（自行车锁）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745355" y="4207192"/>
              <a:ext cx="200596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实用新型（自有专利）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221855" y="4207192"/>
              <a:ext cx="284392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当前 NFC 无源锁市场的空白品类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52450" y="5010150"/>
            <a:ext cx="6829425" cy="542925"/>
            <a:chOff x="552450" y="5010150"/>
            <a:chExt cx="6829425" cy="542925"/>
          </a:xfrm>
        </p:grpSpPr>
        <p:sp>
          <p:nvSpPr>
            <p:cNvPr id="27" name="Rectangle 27"/>
            <p:cNvSpPr/>
            <p:nvPr/>
          </p:nvSpPr>
          <p:spPr>
            <a:xfrm>
              <a:off x="571500" y="5010150"/>
              <a:ext cx="762000" cy="381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552450" y="5248275"/>
              <a:ext cx="68294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经有限元力学分析优化，面向高温、严寒、冰冻、水淋、多尘环境设计</a:t>
              </a:r>
              <a:endParaRPr lang="zh-CN" sz="150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30" name="Line 30"/>
          <p:cNvSpPr/>
          <p:nvPr/>
        </p:nvSpPr>
        <p:spPr>
          <a:xfrm>
            <a:off x="571500" y="6381750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31" name="TextBox 31"/>
          <p:cNvSpPr txBox="1"/>
          <p:nvPr/>
        </p:nvSpPr>
        <p:spPr>
          <a:xfrm>
            <a:off x="561022" y="6568916"/>
            <a:ext cx="385257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来源：XNWEYN 官网资质页（专利号请以国家知识产权局公开数据复核）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1201590" y="6560820"/>
            <a:ext cx="43034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09 / 17</a:t>
            </a:r>
            <a:endParaRPr lang="zh-CN" sz="90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539115" y="410528"/>
            <a:ext cx="9058894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rPr>
              <a:t>软件原生适配：安全、权限、追溯三项能力自研成环</a:t>
            </a:r>
            <a:endParaRPr lang="zh-CN" sz="2550" b="1" dirty="0">
              <a:solidFill>
                <a:srgbClr val="1A1A2E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52450" y="1038225"/>
            <a:ext cx="6194108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从身份认证算法到 App / 小程序均为自主开发，安全与数据可控</a:t>
            </a:r>
            <a:endParaRPr lang="zh-CN" sz="150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6" name="Line 6"/>
          <p:cNvSpPr/>
          <p:nvPr/>
        </p:nvSpPr>
        <p:spPr>
          <a:xfrm>
            <a:off x="4191000" y="2333625"/>
            <a:ext cx="9525" cy="2381250"/>
          </a:xfrm>
          <a:custGeom>
            <a:avLst/>
            <a:gdLst/>
            <a:ahLst/>
            <a:cxnLst/>
            <a:rect l="l" t="t" r="r" b="b"/>
            <a:pathLst>
              <a:path w="9525" h="2381250">
                <a:moveTo>
                  <a:pt x="0" y="0"/>
                </a:moveTo>
                <a:lnTo>
                  <a:pt x="0" y="238125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7" name="Line 7"/>
          <p:cNvSpPr/>
          <p:nvPr/>
        </p:nvSpPr>
        <p:spPr>
          <a:xfrm>
            <a:off x="8001000" y="2333625"/>
            <a:ext cx="9525" cy="2381250"/>
          </a:xfrm>
          <a:custGeom>
            <a:avLst/>
            <a:gdLst/>
            <a:ahLst/>
            <a:cxnLst/>
            <a:rect l="l" t="t" r="r" b="b"/>
            <a:pathLst>
              <a:path w="9525" h="2381250">
                <a:moveTo>
                  <a:pt x="0" y="0"/>
                </a:moveTo>
                <a:lnTo>
                  <a:pt x="0" y="238125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607695" y="2679382"/>
            <a:ext cx="2601278" cy="1640206"/>
            <a:chOff x="607695" y="2679382"/>
            <a:chExt cx="2601278" cy="1640206"/>
          </a:xfrm>
        </p:grpSpPr>
        <p:sp>
          <p:nvSpPr>
            <p:cNvPr id="8" name="TextBox 8"/>
            <p:cNvSpPr txBox="1"/>
            <p:nvPr/>
          </p:nvSpPr>
          <p:spPr>
            <a:xfrm>
              <a:off x="607695" y="267938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认证安全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9" name="Rectangle 9"/>
            <p:cNvSpPr/>
            <p:nvPr/>
          </p:nvSpPr>
          <p:spPr>
            <a:xfrm>
              <a:off x="628650" y="3105150"/>
              <a:ext cx="571500" cy="28575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11505" y="3397568"/>
              <a:ext cx="259746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每次开锁动态生成独立密钥，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11505" y="3721418"/>
              <a:ext cx="259746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支持国密加密体系深度适配，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1505" y="4045268"/>
              <a:ext cx="200596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不依赖第三方开源方案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417695" y="2679382"/>
            <a:ext cx="3192780" cy="1316356"/>
            <a:chOff x="4417695" y="2679382"/>
            <a:chExt cx="3192780" cy="1316356"/>
          </a:xfrm>
        </p:grpSpPr>
        <p:sp>
          <p:nvSpPr>
            <p:cNvPr id="14" name="TextBox 14"/>
            <p:cNvSpPr txBox="1"/>
            <p:nvPr/>
          </p:nvSpPr>
          <p:spPr>
            <a:xfrm>
              <a:off x="4417695" y="267938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权限管理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438650" y="3105150"/>
              <a:ext cx="571500" cy="28575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421505" y="3397568"/>
              <a:ext cx="258760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App 与微信小程序远程授权、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21505" y="3721418"/>
              <a:ext cx="318897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临时限时权限，不依赖第三方云服务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27695" y="2679382"/>
            <a:ext cx="2601278" cy="1316356"/>
            <a:chOff x="8227695" y="2679382"/>
            <a:chExt cx="2601278" cy="1316356"/>
          </a:xfrm>
        </p:grpSpPr>
        <p:sp>
          <p:nvSpPr>
            <p:cNvPr id="19" name="TextBox 19"/>
            <p:cNvSpPr txBox="1"/>
            <p:nvPr/>
          </p:nvSpPr>
          <p:spPr>
            <a:xfrm>
              <a:off x="8227695" y="267938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记录追溯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248650" y="3105150"/>
              <a:ext cx="571500" cy="28575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231505" y="3397568"/>
              <a:ext cx="259746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开锁记录云端留存，异常开锁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231505" y="3721418"/>
              <a:ext cx="240030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64748B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实时提醒，责任闭环可追溯</a:t>
              </a:r>
              <a:endParaRPr lang="zh-CN" sz="13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24" name="Line 24"/>
          <p:cNvSpPr/>
          <p:nvPr/>
        </p:nvSpPr>
        <p:spPr>
          <a:xfrm>
            <a:off x="571500" y="6381750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25" name="TextBox 25"/>
          <p:cNvSpPr txBox="1"/>
          <p:nvPr/>
        </p:nvSpPr>
        <p:spPr>
          <a:xfrm>
            <a:off x="561022" y="6568916"/>
            <a:ext cx="228619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来源：XNWEYN 官网产品说明（厂商口径）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234452" y="6560820"/>
            <a:ext cx="39747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10 / 17</a:t>
            </a:r>
            <a:endParaRPr lang="zh-CN" sz="90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A1A2E"/>
              </a:gs>
              <a:gs pos="50000">
                <a:srgbClr val="16213E"/>
              </a:gs>
              <a:gs pos="100000">
                <a:srgbClr val="0F0F1A"/>
              </a:gs>
            </a:gsLst>
            <a:lin ang="2700000" scaled="1"/>
          </a:gradFill>
          <a:ln>
            <a:noFill/>
          </a:ln>
        </p:spPr>
      </p:sp>
      <p:grpSp>
        <p:nvGrpSpPr>
          <p:cNvPr id="10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Line 4"/>
            <p:cNvSpPr/>
            <p:nvPr/>
          </p:nvSpPr>
          <p:spPr>
            <a:xfrm>
              <a:off x="0" y="1714500"/>
              <a:ext cx="12192000" cy="9525"/>
            </a:xfrm>
            <a:custGeom>
              <a:avLst/>
              <a:gdLst/>
              <a:ahLst/>
              <a:cxnLst/>
              <a:rect l="l" t="t" r="r" b="b"/>
              <a:pathLst>
                <a:path w="12192000" h="9525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>
              <a:solidFill>
                <a:srgbClr val="FFFFFF">
                  <a:alpha val="3000"/>
                </a:srgbClr>
              </a:solidFill>
            </a:ln>
          </p:spPr>
        </p:sp>
        <p:sp>
          <p:nvSpPr>
            <p:cNvPr id="5" name="Line 5"/>
            <p:cNvSpPr/>
            <p:nvPr/>
          </p:nvSpPr>
          <p:spPr>
            <a:xfrm>
              <a:off x="0" y="3429000"/>
              <a:ext cx="12192000" cy="9525"/>
            </a:xfrm>
            <a:custGeom>
              <a:avLst/>
              <a:gdLst/>
              <a:ahLst/>
              <a:cxnLst/>
              <a:rect l="l" t="t" r="r" b="b"/>
              <a:pathLst>
                <a:path w="12192000" h="9525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>
              <a:solidFill>
                <a:srgbClr val="FFFFFF">
                  <a:alpha val="3000"/>
                </a:srgbClr>
              </a:solidFill>
            </a:ln>
          </p:spPr>
        </p:sp>
        <p:sp>
          <p:nvSpPr>
            <p:cNvPr id="6" name="Line 6"/>
            <p:cNvSpPr/>
            <p:nvPr/>
          </p:nvSpPr>
          <p:spPr>
            <a:xfrm>
              <a:off x="0" y="5143500"/>
              <a:ext cx="12192000" cy="9525"/>
            </a:xfrm>
            <a:custGeom>
              <a:avLst/>
              <a:gdLst/>
              <a:ahLst/>
              <a:cxnLst/>
              <a:rect l="l" t="t" r="r" b="b"/>
              <a:pathLst>
                <a:path w="12192000" h="9525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>
              <a:solidFill>
                <a:srgbClr val="FFFFFF">
                  <a:alpha val="3000"/>
                </a:srgbClr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3048000" y="0"/>
              <a:ext cx="9525" cy="6858000"/>
            </a:xfrm>
            <a:custGeom>
              <a:avLst/>
              <a:gdLst/>
              <a:ahLst/>
              <a:cxnLst/>
              <a:rect l="l" t="t" r="r" b="b"/>
              <a:pathLst>
                <a:path w="9525"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>
              <a:solidFill>
                <a:srgbClr val="FFFFFF">
                  <a:alpha val="3000"/>
                </a:srgbClr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6096000" y="0"/>
              <a:ext cx="9525" cy="6858000"/>
            </a:xfrm>
            <a:custGeom>
              <a:avLst/>
              <a:gdLst/>
              <a:ahLst/>
              <a:cxnLst/>
              <a:rect l="l" t="t" r="r" b="b"/>
              <a:pathLst>
                <a:path w="9525"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>
              <a:solidFill>
                <a:srgbClr val="FFFFFF">
                  <a:alpha val="3000"/>
                </a:srgbClr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9144000" y="0"/>
              <a:ext cx="9525" cy="6858000"/>
            </a:xfrm>
            <a:custGeom>
              <a:avLst/>
              <a:gdLst/>
              <a:ahLst/>
              <a:cxnLst/>
              <a:rect l="l" t="t" r="r" b="b"/>
              <a:pathLst>
                <a:path w="9525" h="685800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>
              <a:solidFill>
                <a:srgbClr val="FFFFFF">
                  <a:alpha val="3000"/>
                </a:srgbClr>
              </a:solidFill>
            </a:ln>
          </p:spPr>
        </p:sp>
      </p:grpSp>
      <p:sp>
        <p:nvSpPr>
          <p:cNvPr id="11" name="Ellipse 11"/>
          <p:cNvSpPr/>
          <p:nvPr/>
        </p:nvSpPr>
        <p:spPr>
          <a:xfrm>
            <a:off x="2286000" y="571500"/>
            <a:ext cx="7620000" cy="5715000"/>
          </a:xfrm>
          <a:prstGeom prst="ellipse">
            <a:avLst/>
          </a:prstGeom>
          <a:gradFill>
            <a:gsLst>
              <a:gs pos="0">
                <a:srgbClr val="D97757">
                  <a:alpha val="25000"/>
                </a:srgbClr>
              </a:gs>
              <a:gs pos="100000">
                <a:srgbClr val="D9775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sp>
        <p:nvSpPr>
          <p:cNvPr id="12" name="Ellipse 12"/>
          <p:cNvSpPr/>
          <p:nvPr/>
        </p:nvSpPr>
        <p:spPr>
          <a:xfrm>
            <a:off x="1143000" y="1143000"/>
            <a:ext cx="1524000" cy="1524000"/>
          </a:xfrm>
          <a:prstGeom prst="ellipse">
            <a:avLst/>
          </a:prstGeom>
          <a:solidFill>
            <a:srgbClr val="4A90D9">
              <a:alpha val="5000"/>
            </a:srgbClr>
          </a:solidFill>
          <a:ln>
            <a:noFill/>
          </a:ln>
        </p:spPr>
      </p:sp>
      <p:sp>
        <p:nvSpPr>
          <p:cNvPr id="13" name="Ellipse 13"/>
          <p:cNvSpPr/>
          <p:nvPr/>
        </p:nvSpPr>
        <p:spPr>
          <a:xfrm>
            <a:off x="9334500" y="4000500"/>
            <a:ext cx="1905000" cy="1905000"/>
          </a:xfrm>
          <a:prstGeom prst="ellipse">
            <a:avLst/>
          </a:prstGeom>
          <a:solidFill>
            <a:srgbClr val="D97757">
              <a:alpha val="5000"/>
            </a:srgbClr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4640342" y="381000"/>
            <a:ext cx="2911316" cy="3048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0" b="1" dirty="0">
                <a:solidFill>
                  <a:srgbClr val="FFFFFF">
                    <a:alphaMod val="3000"/>
                  </a:srgbClr>
                </a:solidFill>
                <a:latin typeface="Arial" panose="020B0604020202020204"/>
                <a:ea typeface="微软雅黑"/>
                <a:cs typeface="Arial" panose="020B0604020202020204"/>
              </a:rPr>
              <a:t>03</a:t>
            </a:r>
            <a:endParaRPr lang="zh-CN" sz="15000" b="1" dirty="0">
              <a:solidFill>
                <a:srgbClr val="FFFFFF">
                  <a:alphaMod val="3000"/>
                </a:srgbClr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3544729" y="2632710"/>
            <a:ext cx="5102542" cy="1905952"/>
            <a:chOff x="3544729" y="2632710"/>
            <a:chExt cx="5102542" cy="1905952"/>
          </a:xfrm>
        </p:grpSpPr>
        <p:sp>
          <p:nvSpPr>
            <p:cNvPr id="15" name="TextBox 15"/>
            <p:cNvSpPr txBox="1"/>
            <p:nvPr/>
          </p:nvSpPr>
          <p:spPr>
            <a:xfrm>
              <a:off x="5625084" y="2632710"/>
              <a:ext cx="941832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D97757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SECTION 03</a:t>
              </a:r>
              <a:endParaRPr lang="zh-CN" sz="1200" dirty="0">
                <a:solidFill>
                  <a:srgbClr val="D97757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5143500" y="3048000"/>
              <a:ext cx="1905000" cy="28575"/>
            </a:xfrm>
            <a:prstGeom prst="rect">
              <a:avLst/>
            </a:prstGeom>
            <a:gradFill>
              <a:gsLst>
                <a:gs pos="0">
                  <a:srgbClr val="D97757"/>
                </a:gs>
                <a:gs pos="100000">
                  <a:srgbClr val="E8956F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3565970" y="3421380"/>
              <a:ext cx="5060061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实测数据与对比验证</a:t>
              </a:r>
              <a:endParaRPr lang="zh-CN" sz="36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544729" y="4203382"/>
              <a:ext cx="5102542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FFFFFF">
                      <a:alphaMod val="70000"/>
                    </a:srgbClr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用可复现的实测口径，替代口径不一的宣传数字</a:t>
              </a:r>
              <a:endParaRPr lang="zh-CN" sz="1650" dirty="0">
                <a:solidFill>
                  <a:srgbClr val="FFFFFF">
                    <a:alphaMod val="70000"/>
                  </a:srgbClr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20" name="Rectangle 20"/>
          <p:cNvSpPr/>
          <p:nvPr/>
        </p:nvSpPr>
        <p:spPr>
          <a:xfrm>
            <a:off x="571500" y="6191250"/>
            <a:ext cx="11049000" cy="9525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5883307" y="6458902"/>
            <a:ext cx="42538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11 / 17</a:t>
            </a:r>
            <a:endParaRPr lang="zh-CN" sz="105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29615" y="410528"/>
            <a:ext cx="7885747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rPr>
              <a:t>实测数据对比：实测口径与行业公开宣传口径</a:t>
            </a:r>
            <a:endParaRPr lang="zh-CN" sz="2550" b="1" dirty="0">
              <a:solidFill>
                <a:srgbClr val="1A1A2E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grpSp>
        <p:nvGrpSpPr>
          <p:cNvPr id="32" name="Group 32"/>
          <p:cNvGrpSpPr/>
          <p:nvPr/>
        </p:nvGrpSpPr>
        <p:grpSpPr>
          <a:xfrm>
            <a:off x="762000" y="1333500"/>
            <a:ext cx="10668000" cy="3019425"/>
            <a:chOff x="762000" y="1333500"/>
            <a:chExt cx="10668000" cy="3019425"/>
          </a:xfrm>
        </p:grpSpPr>
        <p:sp>
          <p:nvSpPr>
            <p:cNvPr id="5" name="Rectangle 5"/>
            <p:cNvSpPr/>
            <p:nvPr/>
          </p:nvSpPr>
          <p:spPr>
            <a:xfrm>
              <a:off x="762000" y="1333500"/>
              <a:ext cx="2286000" cy="514350"/>
            </a:xfrm>
            <a:prstGeom prst="rect">
              <a:avLst/>
            </a:prstGeom>
            <a:solidFill>
              <a:srgbClr val="1A1A2E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3048000" y="1333500"/>
              <a:ext cx="4476750" cy="51435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7524750" y="1333500"/>
              <a:ext cx="3905250" cy="514350"/>
            </a:xfrm>
            <a:prstGeom prst="rect">
              <a:avLst/>
            </a:prstGeom>
            <a:solidFill>
              <a:srgbClr val="64748B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762000" y="1847850"/>
              <a:ext cx="10668000" cy="647700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762000" y="2495550"/>
              <a:ext cx="10668000" cy="838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762000" y="3333750"/>
              <a:ext cx="10668000" cy="1009650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</p:sp>
        <p:sp>
          <p:nvSpPr>
            <p:cNvPr id="11" name="Line 11"/>
            <p:cNvSpPr/>
            <p:nvPr/>
          </p:nvSpPr>
          <p:spPr>
            <a:xfrm>
              <a:off x="762000" y="18478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762000" y="24955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762000" y="33337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762000" y="434340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3048000" y="1847850"/>
              <a:ext cx="9525" cy="2495550"/>
            </a:xfrm>
            <a:custGeom>
              <a:avLst/>
              <a:gdLst/>
              <a:ahLst/>
              <a:cxnLst/>
              <a:rect l="l" t="t" r="r" b="b"/>
              <a:pathLst>
                <a:path w="9525" h="2495550">
                  <a:moveTo>
                    <a:pt x="0" y="0"/>
                  </a:moveTo>
                  <a:lnTo>
                    <a:pt x="0" y="249555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7524750" y="1847850"/>
              <a:ext cx="9525" cy="2495550"/>
            </a:xfrm>
            <a:custGeom>
              <a:avLst/>
              <a:gdLst/>
              <a:ahLst/>
              <a:cxnLst/>
              <a:rect l="l" t="t" r="r" b="b"/>
              <a:pathLst>
                <a:path w="9525" h="2495550">
                  <a:moveTo>
                    <a:pt x="0" y="0"/>
                  </a:moveTo>
                  <a:lnTo>
                    <a:pt x="0" y="249555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762000" y="1333500"/>
              <a:ext cx="10668000" cy="3009900"/>
            </a:xfrm>
            <a:prstGeom prst="rect">
              <a:avLst/>
            </a:prstGeom>
            <a:noFill/>
            <a:ln w="9525">
              <a:solidFill>
                <a:srgbClr val="E2E8F0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71550" y="1495425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对比维度</a:t>
              </a:r>
              <a:endParaRPr lang="zh-CN" sz="15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257550" y="1495425"/>
              <a:ext cx="2752439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XNWEYN 实测（用户实测）</a:t>
              </a:r>
              <a:endParaRPr lang="zh-CN" sz="15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734300" y="1495425"/>
              <a:ext cx="187833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行业公开宣传口径</a:t>
              </a:r>
              <a:endParaRPr lang="zh-CN" sz="15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73455" y="2083118"/>
              <a:ext cx="180879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线圈充能至能量峰值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259455" y="2083118"/>
              <a:ext cx="326783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6 款不同形状线圈均在 700ms 内完成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736205" y="2083118"/>
              <a:ext cx="121729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未公开该指标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73455" y="2826068"/>
              <a:ext cx="121729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平均开锁时间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259455" y="2826068"/>
              <a:ext cx="921544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1.2 ~ 1.5s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736205" y="2702242"/>
              <a:ext cx="31002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宣称「1 秒以内」与「300 毫秒级」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736205" y="2949892"/>
              <a:ext cx="141446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并存，口径不一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73455" y="3749992"/>
              <a:ext cx="102012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环境适应性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259455" y="3626168"/>
              <a:ext cx="318897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经有限元力学分析设计，面向高温、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259455" y="3873818"/>
              <a:ext cx="220313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严寒、冰冻、水淋、多尘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736205" y="3749992"/>
              <a:ext cx="2607326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宣称 -20℃ 至 70℃ 宽温域可用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62000" y="4762500"/>
            <a:ext cx="10668000" cy="838200"/>
            <a:chOff x="762000" y="4762500"/>
            <a:chExt cx="10668000" cy="838200"/>
          </a:xfrm>
        </p:grpSpPr>
        <p:sp>
          <p:nvSpPr>
            <p:cNvPr id="33" name="Rectangle 33"/>
            <p:cNvSpPr/>
            <p:nvPr/>
          </p:nvSpPr>
          <p:spPr>
            <a:xfrm>
              <a:off x="762000" y="4762500"/>
              <a:ext cx="10668000" cy="838200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762000" y="4762500"/>
              <a:ext cx="57150" cy="8382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106805" y="5093018"/>
              <a:ext cx="870966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各家测试条件与口径不统一，上述数字不具备直接可比性；建议以统一测试方法复测后再下横向结论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37" name="Line 37"/>
          <p:cNvSpPr/>
          <p:nvPr/>
        </p:nvSpPr>
        <p:spPr>
          <a:xfrm>
            <a:off x="762000" y="6381750"/>
            <a:ext cx="10668000" cy="9525"/>
          </a:xfrm>
          <a:custGeom>
            <a:avLst/>
            <a:gdLst/>
            <a:ahLst/>
            <a:cxnLst/>
            <a:rect l="l" t="t" r="r" b="b"/>
            <a:pathLst>
              <a:path w="10668000" h="9525">
                <a:moveTo>
                  <a:pt x="0" y="0"/>
                </a:moveTo>
                <a:lnTo>
                  <a:pt x="106680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38" name="TextBox 38"/>
          <p:cNvSpPr txBox="1"/>
          <p:nvPr/>
        </p:nvSpPr>
        <p:spPr>
          <a:xfrm>
            <a:off x="751522" y="6568916"/>
            <a:ext cx="481650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来源：XNWEYN 实测数据（用户提供）；行业口径取自厂商公开宣传内容，未披露测试方法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1265789" y="6528435"/>
            <a:ext cx="17945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2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12</a:t>
            </a:r>
            <a:endParaRPr lang="zh-CN" sz="120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29615" y="410528"/>
            <a:ext cx="7103650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rPr>
              <a:t>户外场景验证：按极端环境要求逐项对齐</a:t>
            </a:r>
            <a:endParaRPr lang="zh-CN" sz="2550" b="1" dirty="0">
              <a:solidFill>
                <a:srgbClr val="1A1A2E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762000" y="1333500"/>
            <a:ext cx="10668000" cy="3476625"/>
            <a:chOff x="762000" y="1333500"/>
            <a:chExt cx="10668000" cy="3476625"/>
          </a:xfrm>
        </p:grpSpPr>
        <p:sp>
          <p:nvSpPr>
            <p:cNvPr id="5" name="Rectangle 5"/>
            <p:cNvSpPr/>
            <p:nvPr/>
          </p:nvSpPr>
          <p:spPr>
            <a:xfrm>
              <a:off x="762000" y="1333500"/>
              <a:ext cx="10668000" cy="495300"/>
            </a:xfrm>
            <a:prstGeom prst="rect">
              <a:avLst/>
            </a:prstGeom>
            <a:solidFill>
              <a:srgbClr val="1A1A2E"/>
            </a:solidFill>
            <a:ln>
              <a:noFill/>
            </a:ln>
          </p:spPr>
        </p:sp>
        <p:sp>
          <p:nvSpPr>
            <p:cNvPr id="6" name="Rectangle 6"/>
            <p:cNvSpPr/>
            <p:nvPr/>
          </p:nvSpPr>
          <p:spPr>
            <a:xfrm>
              <a:off x="762000" y="1828800"/>
              <a:ext cx="10668000" cy="742950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2571750"/>
              <a:ext cx="10668000" cy="742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762000" y="3314700"/>
              <a:ext cx="10668000" cy="742950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762000" y="4057650"/>
              <a:ext cx="10668000" cy="7429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0" name="Line 10"/>
            <p:cNvSpPr/>
            <p:nvPr/>
          </p:nvSpPr>
          <p:spPr>
            <a:xfrm>
              <a:off x="762000" y="182880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62000" y="25717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762000" y="331470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762000" y="405765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762000" y="4800600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2857500" y="1828800"/>
              <a:ext cx="9525" cy="2971800"/>
            </a:xfrm>
            <a:custGeom>
              <a:avLst/>
              <a:gdLst/>
              <a:ahLst/>
              <a:cxnLst/>
              <a:rect l="l" t="t" r="r" b="b"/>
              <a:pathLst>
                <a:path w="9525" h="2971800">
                  <a:moveTo>
                    <a:pt x="0" y="0"/>
                  </a:moveTo>
                  <a:lnTo>
                    <a:pt x="0" y="297180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6858000" y="1828800"/>
              <a:ext cx="9525" cy="2971800"/>
            </a:xfrm>
            <a:custGeom>
              <a:avLst/>
              <a:gdLst/>
              <a:ahLst/>
              <a:cxnLst/>
              <a:rect l="l" t="t" r="r" b="b"/>
              <a:pathLst>
                <a:path w="9525" h="2971800">
                  <a:moveTo>
                    <a:pt x="0" y="0"/>
                  </a:moveTo>
                  <a:lnTo>
                    <a:pt x="0" y="2971800"/>
                  </a:lnTo>
                </a:path>
              </a:pathLst>
            </a:custGeom>
            <a:noFill/>
            <a:ln w="9525">
              <a:solidFill>
                <a:srgbClr val="E2E8F0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762000" y="1333500"/>
              <a:ext cx="10668000" cy="3467100"/>
            </a:xfrm>
            <a:prstGeom prst="rect">
              <a:avLst/>
            </a:prstGeom>
            <a:noFill/>
            <a:ln w="9525">
              <a:solidFill>
                <a:srgbClr val="E2E8F0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71550" y="1485900"/>
              <a:ext cx="72818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环境项</a:t>
              </a:r>
              <a:endParaRPr lang="zh-CN" sz="15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067050" y="1485900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设计要求</a:t>
              </a:r>
              <a:endParaRPr lang="zh-CN" sz="15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067550" y="1485900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设计依据</a:t>
              </a:r>
              <a:endParaRPr lang="zh-CN" sz="15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73455" y="2111692"/>
              <a:ext cx="44834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高温</a:t>
              </a:r>
              <a:endParaRPr lang="zh-CN" sz="13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068955" y="2111692"/>
              <a:ext cx="200596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结构不变形、动作可靠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069455" y="2111692"/>
              <a:ext cx="259746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有限元力学分析优化传动路径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73455" y="2854642"/>
              <a:ext cx="110047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严寒 / 冰冻</a:t>
              </a:r>
              <a:endParaRPr lang="zh-CN" sz="13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068955" y="2854642"/>
              <a:ext cx="240030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低温下仍能完成取能与动作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069455" y="2854642"/>
              <a:ext cx="220313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结构材料与配合间隙设计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73455" y="3597592"/>
              <a:ext cx="44834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水淋</a:t>
              </a:r>
              <a:endParaRPr lang="zh-CN" sz="13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068955" y="3597592"/>
              <a:ext cx="200596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锁体密封，无渗水路径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069455" y="3597592"/>
              <a:ext cx="279463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拼接缝与转轴的迷宫式防水路径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73455" y="4340542"/>
              <a:ext cx="44834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多尘</a:t>
              </a:r>
              <a:endParaRPr lang="zh-CN" sz="13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068955" y="4340542"/>
              <a:ext cx="121729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传动路径防尘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069455" y="4340542"/>
              <a:ext cx="121729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结构封闭设计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62000" y="5143500"/>
            <a:ext cx="10668000" cy="838200"/>
            <a:chOff x="762000" y="5143500"/>
            <a:chExt cx="10668000" cy="838200"/>
          </a:xfrm>
        </p:grpSpPr>
        <p:sp>
          <p:nvSpPr>
            <p:cNvPr id="34" name="Rectangle 34"/>
            <p:cNvSpPr/>
            <p:nvPr/>
          </p:nvSpPr>
          <p:spPr>
            <a:xfrm>
              <a:off x="762000" y="5143500"/>
              <a:ext cx="10668000" cy="838200"/>
            </a:xfrm>
            <a:prstGeom prst="rect">
              <a:avLst/>
            </a:prstGeom>
            <a:solidFill>
              <a:srgbClr val="F8FAFC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762000" y="5143500"/>
              <a:ext cx="57150" cy="8382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106805" y="5474018"/>
              <a:ext cx="673798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四项均为结构层面的前置设计，非后期加装密封件；逐项实测报告待官方提供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38" name="Line 38"/>
          <p:cNvSpPr/>
          <p:nvPr/>
        </p:nvSpPr>
        <p:spPr>
          <a:xfrm>
            <a:off x="762000" y="6381750"/>
            <a:ext cx="10668000" cy="9525"/>
          </a:xfrm>
          <a:custGeom>
            <a:avLst/>
            <a:gdLst/>
            <a:ahLst/>
            <a:cxnLst/>
            <a:rect l="l" t="t" r="r" b="b"/>
            <a:pathLst>
              <a:path w="10668000" h="9525">
                <a:moveTo>
                  <a:pt x="0" y="0"/>
                </a:moveTo>
                <a:lnTo>
                  <a:pt x="106680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39" name="TextBox 39"/>
          <p:cNvSpPr txBox="1"/>
          <p:nvPr/>
        </p:nvSpPr>
        <p:spPr>
          <a:xfrm>
            <a:off x="751522" y="6568916"/>
            <a:ext cx="505748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来源：XNWEYN 设计说明（厂商口径）与样机结构评估（用户提供）；环境实测报告待官方提供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1265789" y="6528435"/>
            <a:ext cx="17945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200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13</a:t>
            </a:r>
            <a:endParaRPr lang="zh-CN" sz="1200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A1A2E"/>
              </a:gs>
              <a:gs pos="55000">
                <a:srgbClr val="16213E"/>
              </a:gs>
              <a:gs pos="100000">
                <a:srgbClr val="0F0F1A"/>
              </a:gs>
            </a:gsLst>
            <a:lin ang="2700000" scaled="1"/>
          </a:gra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grpSp>
        <p:nvGrpSpPr>
          <p:cNvPr id="9" name="Group 9"/>
          <p:cNvGrpSpPr/>
          <p:nvPr/>
        </p:nvGrpSpPr>
        <p:grpSpPr>
          <a:xfrm>
            <a:off x="1287780" y="2362200"/>
            <a:ext cx="5060061" cy="2195512"/>
            <a:chOff x="1287780" y="2362200"/>
            <a:chExt cx="5060061" cy="2195512"/>
          </a:xfrm>
        </p:grpSpPr>
        <p:sp>
          <p:nvSpPr>
            <p:cNvPr id="5" name="Rectangle 5"/>
            <p:cNvSpPr/>
            <p:nvPr/>
          </p:nvSpPr>
          <p:spPr>
            <a:xfrm>
              <a:off x="1333500" y="2362200"/>
              <a:ext cx="609600" cy="5715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304925" y="2843212"/>
              <a:ext cx="436697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D97757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04</a:t>
              </a:r>
              <a:endParaRPr lang="zh-CN" sz="2250" b="1" dirty="0">
                <a:solidFill>
                  <a:srgbClr val="D97757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87780" y="3497580"/>
              <a:ext cx="5060061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rgbClr val="FFFFF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延伸能力与核心价值</a:t>
              </a:r>
              <a:endParaRPr lang="zh-CN" sz="3600" b="1" dirty="0">
                <a:solidFill>
                  <a:srgbClr val="FFFFF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12545" y="4222432"/>
              <a:ext cx="486156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E2E8F0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同一套全链路设计能力，可以复用到更多品类</a:t>
              </a:r>
              <a:endParaRPr lang="zh-CN" sz="1650" dirty="0">
                <a:solidFill>
                  <a:srgbClr val="E2E8F0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10" name="Line 10"/>
          <p:cNvSpPr/>
          <p:nvPr/>
        </p:nvSpPr>
        <p:spPr>
          <a:xfrm>
            <a:off x="762000" y="6381750"/>
            <a:ext cx="10668000" cy="9525"/>
          </a:xfrm>
          <a:custGeom>
            <a:avLst/>
            <a:gdLst/>
            <a:ahLst/>
            <a:cxnLst/>
            <a:rect l="l" t="t" r="r" b="b"/>
            <a:pathLst>
              <a:path w="10668000" h="9525">
                <a:moveTo>
                  <a:pt x="0" y="0"/>
                </a:moveTo>
                <a:lnTo>
                  <a:pt x="10668000" y="0"/>
                </a:lnTo>
              </a:path>
            </a:pathLst>
          </a:custGeom>
          <a:noFill/>
          <a:ln w="9525">
            <a:solidFill>
              <a:srgbClr val="E2E8F0">
                <a:alpha val="15000"/>
              </a:srgbClr>
            </a:solidFill>
          </a:ln>
        </p:spPr>
      </p:sp>
      <p:sp>
        <p:nvSpPr>
          <p:cNvPr id="11" name="TextBox 11"/>
          <p:cNvSpPr txBox="1"/>
          <p:nvPr/>
        </p:nvSpPr>
        <p:spPr>
          <a:xfrm>
            <a:off x="11265789" y="6528435"/>
            <a:ext cx="17945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200" dirty="0">
                <a:solidFill>
                  <a:srgbClr val="E2E8F0"/>
                </a:solidFill>
                <a:latin typeface="Arial" panose="020B0604020202020204"/>
                <a:ea typeface="微软雅黑"/>
                <a:cs typeface="Arial" panose="020B0604020202020204"/>
              </a:rPr>
              <a:t>14</a:t>
            </a:r>
            <a:endParaRPr lang="zh-CN" sz="1200" dirty="0">
              <a:solidFill>
                <a:srgbClr val="E2E8F0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577215" y="448628"/>
            <a:ext cx="10075545" cy="391795"/>
            <a:chOff x="577215" y="448628"/>
            <a:chExt cx="10075545" cy="391795"/>
          </a:xfrm>
        </p:grpSpPr>
        <p:sp>
          <p:nvSpPr>
            <p:cNvPr id="4" name="TextBox 4"/>
            <p:cNvSpPr txBox="1"/>
            <p:nvPr/>
          </p:nvSpPr>
          <p:spPr>
            <a:xfrm>
              <a:off x="577215" y="448628"/>
              <a:ext cx="10075545" cy="39179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延伸能力：从医疗、工业、家用等电子项目</a:t>
              </a:r>
              <a:r>
                <a:rPr lang="zh-CN" altLang="en-US" sz="25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整包设计到</a:t>
              </a:r>
              <a:r>
                <a:rPr lang="en-US" altLang="zh-CN" sz="25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NFC</a:t>
              </a:r>
              <a:r>
                <a:rPr lang="zh-CN" altLang="en-US" sz="25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无源锁项目</a:t>
              </a:r>
              <a:endPara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1143000"/>
            <a:ext cx="10972800" cy="1714500"/>
            <a:chOff x="609600" y="1143000"/>
            <a:chExt cx="10972800" cy="1714500"/>
          </a:xfrm>
        </p:grpSpPr>
        <p:sp>
          <p:nvSpPr>
            <p:cNvPr id="6" name="Rectangle 6"/>
            <p:cNvSpPr/>
            <p:nvPr/>
          </p:nvSpPr>
          <p:spPr>
            <a:xfrm>
              <a:off x="609600" y="1143000"/>
              <a:ext cx="10972800" cy="1714500"/>
            </a:xfrm>
            <a:prstGeom prst="rect">
              <a:avLst/>
            </a:prstGeom>
            <a:solidFill>
              <a:srgbClr val="F8FAFC"/>
            </a:solidFill>
            <a:ln w="9525">
              <a:solidFill>
                <a:srgbClr val="E2E8F0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609600" y="1504950"/>
              <a:ext cx="57150" cy="9906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89635" y="1904048"/>
              <a:ext cx="6030278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可承接医疗、工业、家用等电子项目整套开发</a:t>
              </a:r>
              <a:endParaRPr lang="zh-CN" sz="19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9600" y="3238500"/>
            <a:ext cx="5295900" cy="2476500"/>
            <a:chOff x="609600" y="3238500"/>
            <a:chExt cx="5295900" cy="2476500"/>
          </a:xfrm>
        </p:grpSpPr>
        <p:sp>
          <p:nvSpPr>
            <p:cNvPr id="10" name="Rectangle 10"/>
            <p:cNvSpPr/>
            <p:nvPr/>
          </p:nvSpPr>
          <p:spPr>
            <a:xfrm>
              <a:off x="609600" y="3238500"/>
              <a:ext cx="5295900" cy="2476500"/>
            </a:xfrm>
            <a:prstGeom prst="rect">
              <a:avLst/>
            </a:prstGeom>
            <a:solidFill>
              <a:srgbClr val="F8FAFC"/>
            </a:solidFill>
            <a:ln w="9525">
              <a:solidFill>
                <a:srgbClr val="E2E8F0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3810000"/>
              <a:ext cx="419100" cy="381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17245" y="4127182"/>
              <a:ext cx="1307068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能力可复用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19150" y="4619625"/>
              <a:ext cx="31051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射频与低功耗硬件、结构设计、</a:t>
              </a:r>
              <a:endParaRPr lang="zh-CN" sz="150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19150" y="4943475"/>
              <a:ext cx="35433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嵌入式与上位机软件同在一条链路上</a:t>
              </a:r>
              <a:endParaRPr lang="zh-CN" sz="150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286500" y="3238500"/>
            <a:ext cx="5295900" cy="2476500"/>
            <a:chOff x="6286500" y="3238500"/>
            <a:chExt cx="5295900" cy="2476500"/>
          </a:xfrm>
        </p:grpSpPr>
        <p:sp>
          <p:nvSpPr>
            <p:cNvPr id="16" name="Rectangle 16"/>
            <p:cNvSpPr/>
            <p:nvPr/>
          </p:nvSpPr>
          <p:spPr>
            <a:xfrm>
              <a:off x="6286500" y="3238500"/>
              <a:ext cx="5295900" cy="2476500"/>
            </a:xfrm>
            <a:prstGeom prst="rect">
              <a:avLst/>
            </a:prstGeom>
            <a:solidFill>
              <a:srgbClr val="F8FAFC"/>
            </a:solidFill>
            <a:ln w="9525">
              <a:solidFill>
                <a:srgbClr val="E2E8F0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515100" y="3810000"/>
              <a:ext cx="419100" cy="381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94145" y="4127182"/>
              <a:ext cx="156010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知识产权归属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96050" y="4619625"/>
              <a:ext cx="398145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专利与知识产权归属可按客户要求约定，</a:t>
              </a:r>
              <a:endParaRPr lang="zh-CN" sz="150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96050" y="4943475"/>
              <a:ext cx="302847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符合 ODM 受托设计的常规安排</a:t>
              </a:r>
              <a:endParaRPr lang="zh-CN" sz="150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22" name="Line 22"/>
          <p:cNvSpPr/>
          <p:nvPr/>
        </p:nvSpPr>
        <p:spPr>
          <a:xfrm>
            <a:off x="609600" y="638175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23" name="TextBox 23"/>
          <p:cNvSpPr txBox="1"/>
          <p:nvPr/>
        </p:nvSpPr>
        <p:spPr>
          <a:xfrm>
            <a:off x="599122" y="6568916"/>
            <a:ext cx="315372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来源：厂商与用户提供；公开渠道暂无可核验的第三方证据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469505" y="6568916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15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1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9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5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577215" y="448628"/>
            <a:ext cx="5148405" cy="518160"/>
            <a:chOff x="577215" y="448628"/>
            <a:chExt cx="5148405" cy="518160"/>
          </a:xfrm>
        </p:grpSpPr>
        <p:sp>
          <p:nvSpPr>
            <p:cNvPr id="4" name="TextBox 4"/>
            <p:cNvSpPr txBox="1"/>
            <p:nvPr/>
          </p:nvSpPr>
          <p:spPr>
            <a:xfrm>
              <a:off x="577215" y="448628"/>
              <a:ext cx="5148405" cy="518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三个核心价值，构成选型依据</a:t>
              </a:r>
              <a:endParaRPr lang="zh-CN" sz="25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6" name="Line 6"/>
          <p:cNvSpPr/>
          <p:nvPr/>
        </p:nvSpPr>
        <p:spPr>
          <a:xfrm>
            <a:off x="4210050" y="1809750"/>
            <a:ext cx="9525" cy="3905250"/>
          </a:xfrm>
          <a:custGeom>
            <a:avLst/>
            <a:gdLst/>
            <a:ahLst/>
            <a:cxnLst/>
            <a:rect l="l" t="t" r="r" b="b"/>
            <a:pathLst>
              <a:path w="9525" h="3905250">
                <a:moveTo>
                  <a:pt x="0" y="0"/>
                </a:moveTo>
                <a:lnTo>
                  <a:pt x="0" y="390525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7" name="Line 7"/>
          <p:cNvSpPr/>
          <p:nvPr/>
        </p:nvSpPr>
        <p:spPr>
          <a:xfrm>
            <a:off x="7981950" y="1809750"/>
            <a:ext cx="9525" cy="3905250"/>
          </a:xfrm>
          <a:custGeom>
            <a:avLst/>
            <a:gdLst/>
            <a:ahLst/>
            <a:cxnLst/>
            <a:rect l="l" t="t" r="r" b="b"/>
            <a:pathLst>
              <a:path w="9525" h="3905250">
                <a:moveTo>
                  <a:pt x="0" y="0"/>
                </a:moveTo>
                <a:lnTo>
                  <a:pt x="0" y="390525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588645" y="3105150"/>
            <a:ext cx="2995612" cy="1404938"/>
            <a:chOff x="588645" y="3105150"/>
            <a:chExt cx="2995612" cy="1404938"/>
          </a:xfrm>
        </p:grpSpPr>
        <p:sp>
          <p:nvSpPr>
            <p:cNvPr id="8" name="Rectangle 8"/>
            <p:cNvSpPr/>
            <p:nvPr/>
          </p:nvSpPr>
          <p:spPr>
            <a:xfrm>
              <a:off x="609600" y="3105150"/>
              <a:ext cx="457200" cy="381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88645" y="3403282"/>
              <a:ext cx="80100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可靠性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2455" y="3930968"/>
              <a:ext cx="299180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充能与开锁表现有实测数据支撑，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2455" y="4235768"/>
              <a:ext cx="259746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极端环境按结构设计逐项对齐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360545" y="3105150"/>
            <a:ext cx="3380089" cy="1404938"/>
            <a:chOff x="4360545" y="3105150"/>
            <a:chExt cx="3380089" cy="1404938"/>
          </a:xfrm>
        </p:grpSpPr>
        <p:sp>
          <p:nvSpPr>
            <p:cNvPr id="13" name="Rectangle 13"/>
            <p:cNvSpPr/>
            <p:nvPr/>
          </p:nvSpPr>
          <p:spPr>
            <a:xfrm>
              <a:off x="4381500" y="3105150"/>
              <a:ext cx="457200" cy="381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360545" y="3403282"/>
              <a:ext cx="80100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差异化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364355" y="3930968"/>
              <a:ext cx="337627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自有专利的空白品类（NFC 线锁等），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364355" y="4235768"/>
              <a:ext cx="180879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避开公版同质化竞争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132445" y="3105150"/>
            <a:ext cx="2601278" cy="1404938"/>
            <a:chOff x="8132445" y="3105150"/>
            <a:chExt cx="2601278" cy="1404938"/>
          </a:xfrm>
        </p:grpSpPr>
        <p:sp>
          <p:nvSpPr>
            <p:cNvPr id="18" name="Rectangle 18"/>
            <p:cNvSpPr/>
            <p:nvPr/>
          </p:nvSpPr>
          <p:spPr>
            <a:xfrm>
              <a:off x="8153400" y="3105150"/>
              <a:ext cx="457200" cy="38100"/>
            </a:xfrm>
            <a:prstGeom prst="rect">
              <a:avLst/>
            </a:prstGeom>
            <a:solidFill>
              <a:srgbClr val="D97757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132445" y="340328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长期可控</a:t>
              </a:r>
              <a:endParaRPr lang="zh-CN" sz="1650" b="1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136255" y="3930968"/>
              <a:ext cx="259746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从理论仿真到软件全栈自研，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136255" y="4235768"/>
              <a:ext cx="259746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A1A2E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迭代节奏与知识产权风险可控</a:t>
              </a:r>
              <a:endParaRPr lang="zh-CN" sz="1350" dirty="0">
                <a:solidFill>
                  <a:srgbClr val="1A1A2E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23" name="Line 23"/>
          <p:cNvSpPr/>
          <p:nvPr/>
        </p:nvSpPr>
        <p:spPr>
          <a:xfrm>
            <a:off x="609600" y="638175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>
            <a:solidFill>
              <a:srgbClr val="E2E8F0"/>
            </a:solidFill>
          </a:ln>
        </p:spPr>
      </p:sp>
      <p:sp>
        <p:nvSpPr>
          <p:cNvPr id="24" name="TextBox 24"/>
          <p:cNvSpPr txBox="1"/>
          <p:nvPr/>
        </p:nvSpPr>
        <p:spPr>
          <a:xfrm>
            <a:off x="599122" y="6568916"/>
            <a:ext cx="255127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来源：综合本方案实测数据与官网公开专利信息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469505" y="6568916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16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image">
                                      <p:cBhvr>
                                        <p:cTn id="1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7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A1A2E"/>
              </a:gs>
              <a:gs pos="55000">
                <a:srgbClr val="16213E"/>
              </a:gs>
              <a:gs pos="100000">
                <a:srgbClr val="0F0F1A"/>
              </a:gs>
            </a:gsLst>
            <a:lin ang="2700000" scaled="1"/>
          </a:gra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448395" y="2398395"/>
            <a:ext cx="1295210" cy="792480"/>
            <a:chOff x="5448395" y="2398395"/>
            <a:chExt cx="1295210" cy="792480"/>
          </a:xfrm>
        </p:grpSpPr>
        <p:sp>
          <p:nvSpPr>
            <p:cNvPr id="5" name="TextBox 5"/>
            <p:cNvSpPr txBox="1"/>
            <p:nvPr/>
          </p:nvSpPr>
          <p:spPr>
            <a:xfrm>
              <a:off x="5448395" y="2398395"/>
              <a:ext cx="1295210" cy="7924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00" b="1" dirty="0">
                  <a:solidFill>
                    <a:srgbClr val="F8FAFC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谢谢</a:t>
              </a:r>
              <a:endParaRPr lang="zh-CN" sz="3900" b="1" dirty="0">
                <a:solidFill>
                  <a:srgbClr val="F8FAFC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95738" y="3343275"/>
            <a:ext cx="4200525" cy="304800"/>
            <a:chOff x="3995738" y="3343275"/>
            <a:chExt cx="4200525" cy="304800"/>
          </a:xfrm>
        </p:grpSpPr>
        <p:sp>
          <p:nvSpPr>
            <p:cNvPr id="7" name="TextBox 7"/>
            <p:cNvSpPr txBox="1"/>
            <p:nvPr/>
          </p:nvSpPr>
          <p:spPr>
            <a:xfrm>
              <a:off x="3995738" y="3343275"/>
              <a:ext cx="42005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E8956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全链路原创设计，让无源锁的优势真正落地</a:t>
              </a:r>
              <a:endParaRPr lang="zh-CN" sz="1500" dirty="0">
                <a:solidFill>
                  <a:srgbClr val="E8956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9" name="Rectangle 9"/>
          <p:cNvSpPr/>
          <p:nvPr/>
        </p:nvSpPr>
        <p:spPr>
          <a:xfrm>
            <a:off x="5905500" y="3771900"/>
            <a:ext cx="381000" cy="28575"/>
          </a:xfrm>
          <a:prstGeom prst="rect">
            <a:avLst/>
          </a:prstGeom>
          <a:solidFill>
            <a:srgbClr val="D97757"/>
          </a:solidFill>
          <a:ln>
            <a:noFill/>
          </a:ln>
        </p:spPr>
      </p:sp>
      <p:grpSp>
        <p:nvGrpSpPr>
          <p:cNvPr id="13" name="Group 13"/>
          <p:cNvGrpSpPr/>
          <p:nvPr/>
        </p:nvGrpSpPr>
        <p:grpSpPr>
          <a:xfrm>
            <a:off x="4191000" y="4000500"/>
            <a:ext cx="3810000" cy="1219200"/>
            <a:chOff x="4191000" y="4000500"/>
            <a:chExt cx="3810000" cy="1219200"/>
          </a:xfrm>
        </p:grpSpPr>
        <p:sp>
          <p:nvSpPr>
            <p:cNvPr id="10" name="Rectangle 10"/>
            <p:cNvSpPr/>
            <p:nvPr/>
          </p:nvSpPr>
          <p:spPr>
            <a:xfrm>
              <a:off x="4191000" y="4000500"/>
              <a:ext cx="3810000" cy="1219200"/>
            </a:xfrm>
            <a:prstGeom prst="rect">
              <a:avLst/>
            </a:prstGeom>
            <a:solidFill>
              <a:srgbClr val="FFFFFF">
                <a:alpha val="8000"/>
              </a:srgbClr>
            </a:solidFill>
            <a:ln w="9525">
              <a:solidFill>
                <a:srgbClr val="E2E8F0">
                  <a:alpha val="25000"/>
                </a:srgbClr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989505" y="4350068"/>
              <a:ext cx="221299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F8FAFC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XNWEYN 无源 NFC 锁方案</a:t>
              </a:r>
              <a:endParaRPr lang="zh-CN" sz="1350" dirty="0">
                <a:solidFill>
                  <a:srgbClr val="F8FAFC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221176" y="4769168"/>
              <a:ext cx="174964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E8956F"/>
                  </a:solidFill>
                  <a:latin typeface="Arial" panose="020B0604020202020204"/>
                  <a:ea typeface="微软雅黑"/>
                  <a:cs typeface="Arial" panose="020B0604020202020204"/>
                </a:rPr>
                <a:t>www.xnweyn.com</a:t>
              </a:r>
              <a:endParaRPr lang="zh-CN" sz="1350" dirty="0">
                <a:solidFill>
                  <a:srgbClr val="E8956F"/>
                </a:solidFill>
                <a:latin typeface="Arial" panose="020B0604020202020204"/>
                <a:ea typeface="微软雅黑"/>
                <a:cs typeface="Arial" panose="020B0604020202020204"/>
              </a:endParaRPr>
            </a:p>
          </p:txBody>
        </p:sp>
      </p:grpSp>
      <p:sp>
        <p:nvSpPr>
          <p:cNvPr id="14" name="Line 14"/>
          <p:cNvSpPr/>
          <p:nvPr/>
        </p:nvSpPr>
        <p:spPr>
          <a:xfrm>
            <a:off x="609600" y="638175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9525">
            <a:solidFill>
              <a:srgbClr val="64748B"/>
            </a:solidFill>
          </a:ln>
        </p:spPr>
      </p:sp>
      <p:sp>
        <p:nvSpPr>
          <p:cNvPr id="15" name="TextBox 15"/>
          <p:cNvSpPr txBox="1"/>
          <p:nvPr/>
        </p:nvSpPr>
        <p:spPr>
          <a:xfrm>
            <a:off x="599122" y="6568916"/>
            <a:ext cx="315372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本材料含用户实测数据与厂商口径信息，对外使用前请复核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469505" y="6568916"/>
            <a:ext cx="12337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825" dirty="0">
                <a:solidFill>
                  <a:srgbClr val="64748B"/>
                </a:solidFill>
                <a:latin typeface="Arial" panose="020B0604020202020204"/>
                <a:ea typeface="微软雅黑"/>
                <a:cs typeface="Arial" panose="020B0604020202020204"/>
              </a:rPr>
              <a:t>17</a:t>
            </a:r>
            <a:endParaRPr lang="zh-CN" sz="825" dirty="0">
              <a:solidFill>
                <a:srgbClr val="64748B"/>
              </a:solidFill>
              <a:latin typeface="Arial" panose="020B0604020202020204"/>
              <a:ea typeface="微软雅黑"/>
              <a:cs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2477</Words>
  <Application>WPS Office WWO_wpscloud_20260901155319-997daf6cd0</Application>
  <PresentationFormat>On-screen Show (4:3)</PresentationFormat>
  <Paragraphs>372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宋体</vt:lpstr>
      <vt:lpstr>Wingdings</vt:lpstr>
      <vt:lpstr>Arial</vt:lpstr>
      <vt:lpstr>微软雅黑</vt:lpstr>
      <vt:lpstr>汉仪旗黑KW 55S</vt:lpstr>
      <vt:lpstr>汉仪书宋二KW</vt:lpstr>
      <vt:lpstr>Kingsoft Confetti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Steve Canny</cp:lastModifiedBy>
  <dcterms:created xsi:type="dcterms:W3CDTF">2026-10-31T06:13:00Z</dcterms:created>
  <dcterms:modified xsi:type="dcterms:W3CDTF">2026-10-31T06:13:00Z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3B3F1C8F1D4855A3CD86E56ADBEAA371_42</vt:lpwstr>
  </property>
  <property fmtid="{D5CDD505-2E9C-101B-9397-08002B2CF9AE}" pid="3" name="KSOProductBuildVer">
    <vt:lpwstr>2052-12.9.0.28601</vt:lpwstr>
  </property>
</Properties>
</file>